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6" r:id="rId3"/>
    <p:sldId id="287" r:id="rId4"/>
    <p:sldId id="284" r:id="rId5"/>
    <p:sldId id="279" r:id="rId6"/>
    <p:sldId id="289" r:id="rId7"/>
    <p:sldId id="280" r:id="rId8"/>
    <p:sldId id="282" r:id="rId9"/>
    <p:sldId id="296" r:id="rId10"/>
    <p:sldId id="290" r:id="rId11"/>
    <p:sldId id="292" r:id="rId12"/>
    <p:sldId id="291" r:id="rId13"/>
    <p:sldId id="294" r:id="rId14"/>
    <p:sldId id="295" r:id="rId15"/>
    <p:sldId id="293" r:id="rId16"/>
    <p:sldId id="276" r:id="rId17"/>
    <p:sldId id="288" r:id="rId18"/>
  </p:sldIdLst>
  <p:sldSz cx="10801350" cy="6840538"/>
  <p:notesSz cx="6761163" cy="9942513"/>
  <p:defaultTextStyle>
    <a:defPPr>
      <a:defRPr lang="ru-RU"/>
    </a:defPPr>
    <a:lvl1pPr marL="0" algn="l" defTabSz="897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8619" algn="l" defTabSz="897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97239" algn="l" defTabSz="897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45858" algn="l" defTabSz="897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94479" algn="l" defTabSz="897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43098" algn="l" defTabSz="897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91718" algn="l" defTabSz="897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40337" algn="l" defTabSz="897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88957" algn="l" defTabSz="897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Роман Бурдюгов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1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984" y="-112"/>
      </p:cViewPr>
      <p:guideLst>
        <p:guide orient="horz" pos="2155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68968711751555"/>
          <c:y val="0.163602310319043"/>
        </c:manualLayout>
      </c:layout>
      <c:overlay val="0"/>
      <c:txPr>
        <a:bodyPr/>
        <a:lstStyle/>
        <a:p>
          <a:pPr>
            <a:defRPr sz="1800" b="0"/>
          </a:pPr>
          <a:endParaRPr lang="ru-RU"/>
        </a:p>
      </c:txPr>
    </c:title>
    <c:autoTitleDeleted val="0"/>
    <c:view3D>
      <c:rotX val="30"/>
      <c:rotY val="349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8071630730793"/>
          <c:y val="0.298711088343839"/>
          <c:w val="0.365498250205315"/>
          <c:h val="0.4902896352662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Фракции сортировки ТКО</c:v>
                </c:pt>
              </c:strCache>
            </c:strRef>
          </c:tx>
          <c:dPt>
            <c:idx val="0"/>
            <c:bubble3D val="0"/>
            <c:explosion val="27"/>
          </c:dPt>
          <c:dPt>
            <c:idx val="1"/>
            <c:bubble3D val="0"/>
            <c:explosion val="16"/>
          </c:dPt>
          <c:dPt>
            <c:idx val="2"/>
            <c:bubble3D val="0"/>
            <c:explosion val="24"/>
          </c:dPt>
          <c:dPt>
            <c:idx val="3"/>
            <c:bubble3D val="0"/>
            <c:explosion val="39"/>
          </c:dPt>
          <c:dLbls>
            <c:dLbl>
              <c:idx val="1"/>
              <c:layout>
                <c:manualLayout>
                  <c:x val="-0.054842187378704"/>
                  <c:y val="-0.05253248445848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0341932006891348"/>
                  <c:y val="0.049252789522044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Органический отсев</c:v>
                </c:pt>
                <c:pt idx="1">
                  <c:v>RDF</c:v>
                </c:pt>
                <c:pt idx="2">
                  <c:v>Неутильный остаток</c:v>
                </c:pt>
                <c:pt idx="3">
                  <c:v>Вторичный материал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20.0</c:v>
                </c:pt>
                <c:pt idx="1">
                  <c:v>20.0</c:v>
                </c:pt>
                <c:pt idx="2">
                  <c:v>50.0</c:v>
                </c:pt>
                <c:pt idx="3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0199497623353087"/>
          <c:y val="0.377219666495241"/>
          <c:w val="0.208501521156934"/>
          <c:h val="0.2913691126164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02T16:47:00.998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DFE07-65E3-4883-9FFC-67DDAC029826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1243013"/>
            <a:ext cx="52974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8F0D7-3CB8-410C-ABBF-2F60A207B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19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97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48619" algn="l" defTabSz="897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97239" algn="l" defTabSz="897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45858" algn="l" defTabSz="897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94479" algn="l" defTabSz="897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43098" algn="l" defTabSz="897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91718" algn="l" defTabSz="897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40337" algn="l" defTabSz="897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88957" algn="l" defTabSz="897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1838" y="1243013"/>
            <a:ext cx="5297487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8F0D7-3CB8-410C-ABBF-2F60A207BF2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8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8F0D7-3CB8-410C-ABBF-2F60A207BF2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5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0169" y="1119506"/>
            <a:ext cx="8101013" cy="2381521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0169" y="3592866"/>
            <a:ext cx="8101013" cy="16515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48619" indent="0" algn="ctr">
              <a:buNone/>
              <a:defRPr sz="2000"/>
            </a:lvl2pPr>
            <a:lvl3pPr marL="897239" indent="0" algn="ctr">
              <a:buNone/>
              <a:defRPr sz="1800"/>
            </a:lvl3pPr>
            <a:lvl4pPr marL="1345858" indent="0" algn="ctr">
              <a:buNone/>
              <a:defRPr sz="1600"/>
            </a:lvl4pPr>
            <a:lvl5pPr marL="1794479" indent="0" algn="ctr">
              <a:buNone/>
              <a:defRPr sz="1600"/>
            </a:lvl5pPr>
            <a:lvl6pPr marL="2243098" indent="0" algn="ctr">
              <a:buNone/>
              <a:defRPr sz="1600"/>
            </a:lvl6pPr>
            <a:lvl7pPr marL="2691718" indent="0" algn="ctr">
              <a:buNone/>
              <a:defRPr sz="1600"/>
            </a:lvl7pPr>
            <a:lvl8pPr marL="3140337" indent="0" algn="ctr">
              <a:buNone/>
              <a:defRPr sz="1600"/>
            </a:lvl8pPr>
            <a:lvl9pPr marL="3588957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0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4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29718" y="364195"/>
            <a:ext cx="2329042" cy="57970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2592" y="364195"/>
            <a:ext cx="6852107" cy="5797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72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3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967" y="1705386"/>
            <a:ext cx="9316164" cy="2845473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967" y="4577782"/>
            <a:ext cx="9316164" cy="149636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86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72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5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44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3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1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0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88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45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2594" y="1820978"/>
            <a:ext cx="4590574" cy="43402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68184" y="1820978"/>
            <a:ext cx="4590574" cy="43402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50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02" y="364200"/>
            <a:ext cx="9316164" cy="1322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4001" y="1676882"/>
            <a:ext cx="4569477" cy="8218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619" indent="0">
              <a:buNone/>
              <a:defRPr sz="2000" b="1"/>
            </a:lvl2pPr>
            <a:lvl3pPr marL="897239" indent="0">
              <a:buNone/>
              <a:defRPr sz="1800" b="1"/>
            </a:lvl3pPr>
            <a:lvl4pPr marL="1345858" indent="0">
              <a:buNone/>
              <a:defRPr sz="1600" b="1"/>
            </a:lvl4pPr>
            <a:lvl5pPr marL="1794479" indent="0">
              <a:buNone/>
              <a:defRPr sz="1600" b="1"/>
            </a:lvl5pPr>
            <a:lvl6pPr marL="2243098" indent="0">
              <a:buNone/>
              <a:defRPr sz="1600" b="1"/>
            </a:lvl6pPr>
            <a:lvl7pPr marL="2691718" indent="0">
              <a:buNone/>
              <a:defRPr sz="1600" b="1"/>
            </a:lvl7pPr>
            <a:lvl8pPr marL="3140337" indent="0">
              <a:buNone/>
              <a:defRPr sz="1600" b="1"/>
            </a:lvl8pPr>
            <a:lvl9pPr marL="358895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4001" y="2498697"/>
            <a:ext cx="4569477" cy="3675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68183" y="1676882"/>
            <a:ext cx="4591981" cy="8218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619" indent="0">
              <a:buNone/>
              <a:defRPr sz="2000" b="1"/>
            </a:lvl2pPr>
            <a:lvl3pPr marL="897239" indent="0">
              <a:buNone/>
              <a:defRPr sz="1800" b="1"/>
            </a:lvl3pPr>
            <a:lvl4pPr marL="1345858" indent="0">
              <a:buNone/>
              <a:defRPr sz="1600" b="1"/>
            </a:lvl4pPr>
            <a:lvl5pPr marL="1794479" indent="0">
              <a:buNone/>
              <a:defRPr sz="1600" b="1"/>
            </a:lvl5pPr>
            <a:lvl6pPr marL="2243098" indent="0">
              <a:buNone/>
              <a:defRPr sz="1600" b="1"/>
            </a:lvl6pPr>
            <a:lvl7pPr marL="2691718" indent="0">
              <a:buNone/>
              <a:defRPr sz="1600" b="1"/>
            </a:lvl7pPr>
            <a:lvl8pPr marL="3140337" indent="0">
              <a:buNone/>
              <a:defRPr sz="1600" b="1"/>
            </a:lvl8pPr>
            <a:lvl9pPr marL="358895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68183" y="2498697"/>
            <a:ext cx="4591981" cy="3675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15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5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33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01" y="456036"/>
            <a:ext cx="3483718" cy="1596126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1983" y="984912"/>
            <a:ext cx="5468184" cy="486121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4001" y="2052163"/>
            <a:ext cx="3483718" cy="3801883"/>
          </a:xfrm>
        </p:spPr>
        <p:txBody>
          <a:bodyPr/>
          <a:lstStyle>
            <a:lvl1pPr marL="0" indent="0">
              <a:buNone/>
              <a:defRPr sz="1600"/>
            </a:lvl1pPr>
            <a:lvl2pPr marL="448619" indent="0">
              <a:buNone/>
              <a:defRPr sz="1400"/>
            </a:lvl2pPr>
            <a:lvl3pPr marL="897239" indent="0">
              <a:buNone/>
              <a:defRPr sz="1200"/>
            </a:lvl3pPr>
            <a:lvl4pPr marL="1345858" indent="0">
              <a:buNone/>
              <a:defRPr sz="1000"/>
            </a:lvl4pPr>
            <a:lvl5pPr marL="1794479" indent="0">
              <a:buNone/>
              <a:defRPr sz="1000"/>
            </a:lvl5pPr>
            <a:lvl6pPr marL="2243098" indent="0">
              <a:buNone/>
              <a:defRPr sz="1000"/>
            </a:lvl6pPr>
            <a:lvl7pPr marL="2691718" indent="0">
              <a:buNone/>
              <a:defRPr sz="1000"/>
            </a:lvl7pPr>
            <a:lvl8pPr marL="3140337" indent="0">
              <a:buNone/>
              <a:defRPr sz="1000"/>
            </a:lvl8pPr>
            <a:lvl9pPr marL="358895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57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01" y="456036"/>
            <a:ext cx="3483718" cy="1596126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91983" y="984912"/>
            <a:ext cx="5468184" cy="4861216"/>
          </a:xfrm>
        </p:spPr>
        <p:txBody>
          <a:bodyPr/>
          <a:lstStyle>
            <a:lvl1pPr marL="0" indent="0">
              <a:buNone/>
              <a:defRPr sz="3100"/>
            </a:lvl1pPr>
            <a:lvl2pPr marL="448619" indent="0">
              <a:buNone/>
              <a:defRPr sz="2700"/>
            </a:lvl2pPr>
            <a:lvl3pPr marL="897239" indent="0">
              <a:buNone/>
              <a:defRPr sz="2400"/>
            </a:lvl3pPr>
            <a:lvl4pPr marL="1345858" indent="0">
              <a:buNone/>
              <a:defRPr sz="2000"/>
            </a:lvl4pPr>
            <a:lvl5pPr marL="1794479" indent="0">
              <a:buNone/>
              <a:defRPr sz="2000"/>
            </a:lvl5pPr>
            <a:lvl6pPr marL="2243098" indent="0">
              <a:buNone/>
              <a:defRPr sz="2000"/>
            </a:lvl6pPr>
            <a:lvl7pPr marL="2691718" indent="0">
              <a:buNone/>
              <a:defRPr sz="2000"/>
            </a:lvl7pPr>
            <a:lvl8pPr marL="3140337" indent="0">
              <a:buNone/>
              <a:defRPr sz="2000"/>
            </a:lvl8pPr>
            <a:lvl9pPr marL="358895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4001" y="2052163"/>
            <a:ext cx="3483718" cy="3801883"/>
          </a:xfrm>
        </p:spPr>
        <p:txBody>
          <a:bodyPr/>
          <a:lstStyle>
            <a:lvl1pPr marL="0" indent="0">
              <a:buNone/>
              <a:defRPr sz="1600"/>
            </a:lvl1pPr>
            <a:lvl2pPr marL="448619" indent="0">
              <a:buNone/>
              <a:defRPr sz="1400"/>
            </a:lvl2pPr>
            <a:lvl3pPr marL="897239" indent="0">
              <a:buNone/>
              <a:defRPr sz="1200"/>
            </a:lvl3pPr>
            <a:lvl4pPr marL="1345858" indent="0">
              <a:buNone/>
              <a:defRPr sz="1000"/>
            </a:lvl4pPr>
            <a:lvl5pPr marL="1794479" indent="0">
              <a:buNone/>
              <a:defRPr sz="1000"/>
            </a:lvl5pPr>
            <a:lvl6pPr marL="2243098" indent="0">
              <a:buNone/>
              <a:defRPr sz="1000"/>
            </a:lvl6pPr>
            <a:lvl7pPr marL="2691718" indent="0">
              <a:buNone/>
              <a:defRPr sz="1000"/>
            </a:lvl7pPr>
            <a:lvl8pPr marL="3140337" indent="0">
              <a:buNone/>
              <a:defRPr sz="1000"/>
            </a:lvl8pPr>
            <a:lvl9pPr marL="358895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17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594" y="364200"/>
            <a:ext cx="9316164" cy="1322188"/>
          </a:xfrm>
          <a:prstGeom prst="rect">
            <a:avLst/>
          </a:prstGeom>
        </p:spPr>
        <p:txBody>
          <a:bodyPr vert="horz" lIns="89723" tIns="44862" rIns="89723" bIns="4486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2594" y="1820978"/>
            <a:ext cx="9316164" cy="4340259"/>
          </a:xfrm>
          <a:prstGeom prst="rect">
            <a:avLst/>
          </a:prstGeom>
        </p:spPr>
        <p:txBody>
          <a:bodyPr vert="horz" lIns="89723" tIns="44862" rIns="89723" bIns="4486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42593" y="6340171"/>
            <a:ext cx="2430304" cy="364195"/>
          </a:xfrm>
          <a:prstGeom prst="rect">
            <a:avLst/>
          </a:prstGeom>
        </p:spPr>
        <p:txBody>
          <a:bodyPr vert="horz" lIns="89723" tIns="44862" rIns="89723" bIns="448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E2DCC-652C-4854-8376-F454C608FDD2}" type="datetimeFigureOut">
              <a:rPr lang="ru-RU" smtClean="0"/>
              <a:t>05.02.18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77948" y="6340171"/>
            <a:ext cx="3645456" cy="364195"/>
          </a:xfrm>
          <a:prstGeom prst="rect">
            <a:avLst/>
          </a:prstGeom>
        </p:spPr>
        <p:txBody>
          <a:bodyPr vert="horz" lIns="89723" tIns="44862" rIns="89723" bIns="448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28455" y="6340171"/>
            <a:ext cx="2430304" cy="364195"/>
          </a:xfrm>
          <a:prstGeom prst="rect">
            <a:avLst/>
          </a:prstGeom>
        </p:spPr>
        <p:txBody>
          <a:bodyPr vert="horz" lIns="89723" tIns="44862" rIns="89723" bIns="448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14837-9EAC-4F31-B243-04AF4633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89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97239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310" indent="-224310" algn="l" defTabSz="897239" rtl="0" eaLnBrk="1" latinLnBrk="0" hangingPunct="1">
        <a:lnSpc>
          <a:spcPct val="90000"/>
        </a:lnSpc>
        <a:spcBef>
          <a:spcPts val="98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2929" indent="-224310" algn="l" defTabSz="89723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549" indent="-224310" algn="l" defTabSz="89723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168" indent="-224310" algn="l" defTabSz="89723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8788" indent="-224310" algn="l" defTabSz="89723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7407" indent="-224310" algn="l" defTabSz="89723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7" indent="-224310" algn="l" defTabSz="89723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4647" indent="-224310" algn="l" defTabSz="89723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3267" indent="-224310" algn="l" defTabSz="89723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7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619" algn="l" defTabSz="897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239" algn="l" defTabSz="897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5858" algn="l" defTabSz="897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4479" algn="l" defTabSz="897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3098" algn="l" defTabSz="897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1718" algn="l" defTabSz="897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0337" algn="l" defTabSz="897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8957" algn="l" defTabSz="897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7.jpeg"/><Relationship Id="rId7" Type="http://schemas.openxmlformats.org/officeDocument/2006/relationships/image" Target="../media/image23.jpg"/><Relationship Id="rId8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0.jpeg"/><Relationship Id="rId5" Type="http://schemas.openxmlformats.org/officeDocument/2006/relationships/image" Target="../media/image7.jpeg"/><Relationship Id="rId6" Type="http://schemas.openxmlformats.org/officeDocument/2006/relationships/image" Target="../media/image11.png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64" y="222167"/>
            <a:ext cx="10171681" cy="64503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53050" y="3447351"/>
            <a:ext cx="4536938" cy="1988371"/>
          </a:xfrm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chemeClr val="bg1"/>
                </a:solidFill>
              </a:rPr>
              <a:t>Проект  комплексной обработки</a:t>
            </a:r>
            <a:br>
              <a:rPr lang="ru-RU" sz="2700" b="1" dirty="0">
                <a:solidFill>
                  <a:schemeClr val="bg1"/>
                </a:solidFill>
              </a:rPr>
            </a:br>
            <a:r>
              <a:rPr lang="ru-RU" sz="2700" b="1" dirty="0">
                <a:solidFill>
                  <a:schemeClr val="bg1"/>
                </a:solidFill>
              </a:rPr>
              <a:t> отходов (осадков) биологических очистных сооружений ООО «НОВОГОР-Прикамье» </a:t>
            </a:r>
            <a:br>
              <a:rPr lang="ru-RU" sz="2700" b="1" dirty="0">
                <a:solidFill>
                  <a:schemeClr val="bg1"/>
                </a:solidFill>
              </a:rPr>
            </a:br>
            <a:r>
              <a:rPr lang="ru-RU" sz="2700" b="1" dirty="0">
                <a:solidFill>
                  <a:schemeClr val="bg1"/>
                </a:solidFill>
              </a:rPr>
              <a:t>и твердых коммунальных отходов, образующихся на территории г. Пермь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4084" y="5392684"/>
            <a:ext cx="2452808" cy="50670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Новые реалии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273863" y="222167"/>
            <a:ext cx="10171681" cy="1233949"/>
          </a:xfrm>
          <a:prstGeom prst="rect">
            <a:avLst/>
          </a:prstGeom>
          <a:solidFill>
            <a:schemeClr val="bg1"/>
          </a:solidFill>
        </p:spPr>
        <p:txBody>
          <a:bodyPr vert="horz" lIns="89723" tIns="44862" rIns="89723" bIns="44862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dirty="0" smtClean="0"/>
              <a:t>Группа компаний ЭКО</a:t>
            </a:r>
          </a:p>
          <a:p>
            <a:pPr algn="r"/>
            <a:r>
              <a:rPr lang="en-US" sz="2900" dirty="0"/>
              <a:t>www.eco-best.ru</a:t>
            </a:r>
            <a:endParaRPr lang="ru-RU" sz="2900" dirty="0"/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273862" y="5838826"/>
            <a:ext cx="10171681" cy="8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89723" tIns="44862" rIns="89723" bIns="44862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ООО «Экопроцессинг»     ООО «СПТ»          ООО ТД«ЭкоБэст»                       ООО «ВМ-Сервис»                  ООО «ЭкоПрогресс»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64" y="129005"/>
            <a:ext cx="2118310" cy="12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0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42594" y="0"/>
            <a:ext cx="9316164" cy="1322188"/>
          </a:xfrm>
        </p:spPr>
        <p:txBody>
          <a:bodyPr>
            <a:normAutofit/>
          </a:bodyPr>
          <a:lstStyle/>
          <a:p>
            <a:pPr algn="ctr"/>
            <a:r>
              <a:rPr lang="ru-RU" sz="3200" b="1"/>
              <a:t> Перспективная схема термической обработки ОСВ с генерацией электроэнергии</a:t>
            </a:r>
            <a:endParaRPr lang="ru-RU" sz="3200"/>
          </a:p>
        </p:txBody>
      </p:sp>
      <p:pic>
        <p:nvPicPr>
          <p:cNvPr id="5" name="Содержимое 4" descr="Снимок экрана 2018-02-03 в 1.09.46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382" r="277" b="-315"/>
          <a:stretch/>
        </p:blipFill>
        <p:spPr>
          <a:xfrm>
            <a:off x="755294" y="1346200"/>
            <a:ext cx="9277706" cy="5157937"/>
          </a:xfrm>
        </p:spPr>
      </p:pic>
    </p:spTree>
    <p:extLst>
      <p:ext uri="{BB962C8B-B14F-4D97-AF65-F5344CB8AC3E}">
        <p14:creationId xmlns:p14="http://schemas.microsoft.com/office/powerpoint/2010/main" val="135751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42594" y="237200"/>
            <a:ext cx="9316164" cy="13221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Цех сортировки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729894" y="1808278"/>
            <a:ext cx="4590574" cy="4340259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На сегодняшний день идет проектирование цехов сортировки закрытого типа.</a:t>
            </a:r>
          </a:p>
          <a:p>
            <a:r>
              <a:rPr lang="ru-RU" sz="2400" dirty="0" smtClean="0"/>
              <a:t> Закрытые цеха позволяют избежать распространения мусора по территории, а также предотвращают контакт с осадками, что положительно сказывается на качестве процесса.</a:t>
            </a:r>
            <a:endParaRPr lang="ru-RU" sz="2400" dirty="0"/>
          </a:p>
          <a:p>
            <a:r>
              <a:rPr lang="ru-RU" sz="2400" dirty="0" smtClean="0"/>
              <a:t>Планируемая мощность </a:t>
            </a:r>
            <a:r>
              <a:rPr lang="mr-IN" sz="2400" dirty="0" smtClean="0"/>
              <a:t>–</a:t>
            </a:r>
            <a:r>
              <a:rPr lang="ru-RU" sz="2400" dirty="0" smtClean="0"/>
              <a:t> 100 тысяч тонн в год.</a:t>
            </a:r>
          </a:p>
          <a:p>
            <a:r>
              <a:rPr lang="ru-RU" sz="2400" dirty="0" smtClean="0"/>
              <a:t>Режим работы </a:t>
            </a:r>
            <a:r>
              <a:rPr lang="mr-IN" sz="2400" dirty="0" smtClean="0"/>
              <a:t>–</a:t>
            </a:r>
            <a:r>
              <a:rPr lang="ru-RU" sz="2400" dirty="0" smtClean="0"/>
              <a:t> 16 ч/сутки.</a:t>
            </a:r>
          </a:p>
          <a:p>
            <a:r>
              <a:rPr lang="ru-RU" sz="2400" dirty="0" smtClean="0"/>
              <a:t>Более 50 новых рабочих мест.</a:t>
            </a:r>
          </a:p>
        </p:txBody>
      </p:sp>
      <p:graphicFrame>
        <p:nvGraphicFramePr>
          <p:cNvPr id="6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54539522"/>
              </p:ext>
            </p:extLst>
          </p:nvPr>
        </p:nvGraphicFramePr>
        <p:xfrm>
          <a:off x="5456238" y="2710313"/>
          <a:ext cx="4589462" cy="240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Bitmap" r:id="rId3" imgW="7430537" imgH="3448531" progId="Paint.Picture">
                  <p:embed/>
                </p:oleObj>
              </mc:Choice>
              <mc:Fallback>
                <p:oleObj name="Bitmap" r:id="rId3" imgW="7430537" imgH="344853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6238" y="2710313"/>
                        <a:ext cx="4589462" cy="240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768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17194" y="0"/>
            <a:ext cx="9316164" cy="11303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Проект цеха сортировки</a:t>
            </a:r>
            <a:endParaRPr lang="ru-RU" sz="3600" b="1" dirty="0"/>
          </a:p>
        </p:txBody>
      </p:sp>
      <p:pic>
        <p:nvPicPr>
          <p:cNvPr id="4" name="Содержимое 3" descr="Снимок экрана 2018-02-02 в 17.21.58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r="670"/>
          <a:stretch>
            <a:fillRect/>
          </a:stretch>
        </p:blipFill>
        <p:spPr>
          <a:xfrm>
            <a:off x="400645" y="1143000"/>
            <a:ext cx="10089913" cy="51816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973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42594" y="148300"/>
            <a:ext cx="9316164" cy="1322188"/>
          </a:xfrm>
        </p:spPr>
        <p:txBody>
          <a:bodyPr>
            <a:normAutofit/>
          </a:bodyPr>
          <a:lstStyle/>
          <a:p>
            <a:pPr algn="ctr"/>
            <a:r>
              <a:rPr lang="ru-RU" sz="3600" b="1"/>
              <a:t>Основные этапы сортировки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825500" y="1739900"/>
            <a:ext cx="8724139" cy="3352721"/>
            <a:chOff x="1349000" y="2312135"/>
            <a:chExt cx="8287498" cy="288539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349000" y="2312135"/>
              <a:ext cx="2452588" cy="288539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1471630" y="2427551"/>
              <a:ext cx="2207329" cy="1875508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Полилиния 29"/>
            <p:cNvSpPr/>
            <p:nvPr/>
          </p:nvSpPr>
          <p:spPr>
            <a:xfrm>
              <a:off x="1471630" y="4591622"/>
              <a:ext cx="2207329" cy="490494"/>
            </a:xfrm>
            <a:custGeom>
              <a:avLst/>
              <a:gdLst>
                <a:gd name="connsiteX0" fmla="*/ 0 w 2207329"/>
                <a:gd name="connsiteY0" fmla="*/ 0 h 490494"/>
                <a:gd name="connsiteX1" fmla="*/ 2207329 w 2207329"/>
                <a:gd name="connsiteY1" fmla="*/ 0 h 490494"/>
                <a:gd name="connsiteX2" fmla="*/ 2207329 w 2207329"/>
                <a:gd name="connsiteY2" fmla="*/ 490494 h 490494"/>
                <a:gd name="connsiteX3" fmla="*/ 0 w 2207329"/>
                <a:gd name="connsiteY3" fmla="*/ 490494 h 490494"/>
                <a:gd name="connsiteX4" fmla="*/ 0 w 2207329"/>
                <a:gd name="connsiteY4" fmla="*/ 0 h 49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329" h="490494">
                  <a:moveTo>
                    <a:pt x="0" y="0"/>
                  </a:moveTo>
                  <a:lnTo>
                    <a:pt x="2207329" y="0"/>
                  </a:lnTo>
                  <a:lnTo>
                    <a:pt x="2207329" y="490494"/>
                  </a:lnTo>
                  <a:lnTo>
                    <a:pt x="0" y="4904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/>
                <a:t>Разгрузка мусоровозов</a:t>
              </a: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1471630" y="4303060"/>
              <a:ext cx="2207329" cy="288562"/>
            </a:xfrm>
            <a:custGeom>
              <a:avLst/>
              <a:gdLst>
                <a:gd name="connsiteX0" fmla="*/ 0 w 2207329"/>
                <a:gd name="connsiteY0" fmla="*/ 0 h 288562"/>
                <a:gd name="connsiteX1" fmla="*/ 2207329 w 2207329"/>
                <a:gd name="connsiteY1" fmla="*/ 0 h 288562"/>
                <a:gd name="connsiteX2" fmla="*/ 2207329 w 2207329"/>
                <a:gd name="connsiteY2" fmla="*/ 288562 h 288562"/>
                <a:gd name="connsiteX3" fmla="*/ 0 w 2207329"/>
                <a:gd name="connsiteY3" fmla="*/ 288562 h 288562"/>
                <a:gd name="connsiteX4" fmla="*/ 0 w 2207329"/>
                <a:gd name="connsiteY4" fmla="*/ 0 h 28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329" h="288562">
                  <a:moveTo>
                    <a:pt x="0" y="0"/>
                  </a:moveTo>
                  <a:lnTo>
                    <a:pt x="2207329" y="0"/>
                  </a:lnTo>
                  <a:lnTo>
                    <a:pt x="2207329" y="288562"/>
                  </a:lnTo>
                  <a:lnTo>
                    <a:pt x="0" y="288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266455" y="2312135"/>
              <a:ext cx="2452588" cy="288539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рямоугольник 32"/>
            <p:cNvSpPr/>
            <p:nvPr/>
          </p:nvSpPr>
          <p:spPr>
            <a:xfrm>
              <a:off x="4389085" y="2427551"/>
              <a:ext cx="2207329" cy="1875508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000" r="-3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Полилиния 33"/>
            <p:cNvSpPr/>
            <p:nvPr/>
          </p:nvSpPr>
          <p:spPr>
            <a:xfrm>
              <a:off x="4389085" y="4591622"/>
              <a:ext cx="2207329" cy="490494"/>
            </a:xfrm>
            <a:custGeom>
              <a:avLst/>
              <a:gdLst>
                <a:gd name="connsiteX0" fmla="*/ 0 w 2207329"/>
                <a:gd name="connsiteY0" fmla="*/ 0 h 490494"/>
                <a:gd name="connsiteX1" fmla="*/ 2207329 w 2207329"/>
                <a:gd name="connsiteY1" fmla="*/ 0 h 490494"/>
                <a:gd name="connsiteX2" fmla="*/ 2207329 w 2207329"/>
                <a:gd name="connsiteY2" fmla="*/ 490494 h 490494"/>
                <a:gd name="connsiteX3" fmla="*/ 0 w 2207329"/>
                <a:gd name="connsiteY3" fmla="*/ 490494 h 490494"/>
                <a:gd name="connsiteX4" fmla="*/ 0 w 2207329"/>
                <a:gd name="connsiteY4" fmla="*/ 0 h 49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329" h="490494">
                  <a:moveTo>
                    <a:pt x="0" y="0"/>
                  </a:moveTo>
                  <a:lnTo>
                    <a:pt x="2207329" y="0"/>
                  </a:lnTo>
                  <a:lnTo>
                    <a:pt x="2207329" y="490494"/>
                  </a:lnTo>
                  <a:lnTo>
                    <a:pt x="0" y="4904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/>
                <a:t>Отбор черных металлов магнитным сепаратором</a:t>
              </a:r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389085" y="4303060"/>
              <a:ext cx="2207329" cy="288562"/>
            </a:xfrm>
            <a:custGeom>
              <a:avLst/>
              <a:gdLst>
                <a:gd name="connsiteX0" fmla="*/ 0 w 2207329"/>
                <a:gd name="connsiteY0" fmla="*/ 0 h 288562"/>
                <a:gd name="connsiteX1" fmla="*/ 2207329 w 2207329"/>
                <a:gd name="connsiteY1" fmla="*/ 0 h 288562"/>
                <a:gd name="connsiteX2" fmla="*/ 2207329 w 2207329"/>
                <a:gd name="connsiteY2" fmla="*/ 288562 h 288562"/>
                <a:gd name="connsiteX3" fmla="*/ 0 w 2207329"/>
                <a:gd name="connsiteY3" fmla="*/ 288562 h 288562"/>
                <a:gd name="connsiteX4" fmla="*/ 0 w 2207329"/>
                <a:gd name="connsiteY4" fmla="*/ 0 h 28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329" h="288562">
                  <a:moveTo>
                    <a:pt x="0" y="0"/>
                  </a:moveTo>
                  <a:lnTo>
                    <a:pt x="2207329" y="0"/>
                  </a:lnTo>
                  <a:lnTo>
                    <a:pt x="2207329" y="288562"/>
                  </a:lnTo>
                  <a:lnTo>
                    <a:pt x="0" y="288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183911" y="2312135"/>
              <a:ext cx="2452587" cy="288539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Прямоугольник 36"/>
            <p:cNvSpPr/>
            <p:nvPr/>
          </p:nvSpPr>
          <p:spPr>
            <a:xfrm>
              <a:off x="7306540" y="2427551"/>
              <a:ext cx="2207329" cy="1875508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000" r="-24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Полилиния 37"/>
            <p:cNvSpPr/>
            <p:nvPr/>
          </p:nvSpPr>
          <p:spPr>
            <a:xfrm>
              <a:off x="7306540" y="4591622"/>
              <a:ext cx="2207329" cy="490494"/>
            </a:xfrm>
            <a:custGeom>
              <a:avLst/>
              <a:gdLst>
                <a:gd name="connsiteX0" fmla="*/ 0 w 2207329"/>
                <a:gd name="connsiteY0" fmla="*/ 0 h 490494"/>
                <a:gd name="connsiteX1" fmla="*/ 2207329 w 2207329"/>
                <a:gd name="connsiteY1" fmla="*/ 0 h 490494"/>
                <a:gd name="connsiteX2" fmla="*/ 2207329 w 2207329"/>
                <a:gd name="connsiteY2" fmla="*/ 490494 h 490494"/>
                <a:gd name="connsiteX3" fmla="*/ 0 w 2207329"/>
                <a:gd name="connsiteY3" fmla="*/ 490494 h 490494"/>
                <a:gd name="connsiteX4" fmla="*/ 0 w 2207329"/>
                <a:gd name="connsiteY4" fmla="*/ 0 h 49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329" h="490494">
                  <a:moveTo>
                    <a:pt x="0" y="0"/>
                  </a:moveTo>
                  <a:lnTo>
                    <a:pt x="2207329" y="0"/>
                  </a:lnTo>
                  <a:lnTo>
                    <a:pt x="2207329" y="490494"/>
                  </a:lnTo>
                  <a:lnTo>
                    <a:pt x="0" y="4904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/>
                <a:t>Отсев мелкой фракции для компостирования</a:t>
              </a:r>
              <a:r>
                <a:rPr lang="ru-RU" sz="1300" kern="1200"/>
                <a:t> на роторном сепараторе</a:t>
              </a: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7306540" y="4303060"/>
              <a:ext cx="2207329" cy="288562"/>
            </a:xfrm>
            <a:custGeom>
              <a:avLst/>
              <a:gdLst>
                <a:gd name="connsiteX0" fmla="*/ 0 w 2207329"/>
                <a:gd name="connsiteY0" fmla="*/ 0 h 288562"/>
                <a:gd name="connsiteX1" fmla="*/ 2207329 w 2207329"/>
                <a:gd name="connsiteY1" fmla="*/ 0 h 288562"/>
                <a:gd name="connsiteX2" fmla="*/ 2207329 w 2207329"/>
                <a:gd name="connsiteY2" fmla="*/ 288562 h 288562"/>
                <a:gd name="connsiteX3" fmla="*/ 0 w 2207329"/>
                <a:gd name="connsiteY3" fmla="*/ 288562 h 288562"/>
                <a:gd name="connsiteX4" fmla="*/ 0 w 2207329"/>
                <a:gd name="connsiteY4" fmla="*/ 0 h 28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329" h="288562">
                  <a:moveTo>
                    <a:pt x="0" y="0"/>
                  </a:moveTo>
                  <a:lnTo>
                    <a:pt x="2207329" y="0"/>
                  </a:lnTo>
                  <a:lnTo>
                    <a:pt x="2207329" y="288562"/>
                  </a:lnTo>
                  <a:lnTo>
                    <a:pt x="0" y="288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481259" y="3031844"/>
            <a:ext cx="401028" cy="469127"/>
            <a:chOff x="2049038" y="4566036"/>
            <a:chExt cx="401028" cy="469127"/>
          </a:xfrm>
          <a:solidFill>
            <a:srgbClr val="FFFFFF"/>
          </a:solidFill>
        </p:grpSpPr>
        <p:sp>
          <p:nvSpPr>
            <p:cNvPr id="19" name="Стрелка вправо 18"/>
            <p:cNvSpPr/>
            <p:nvPr/>
          </p:nvSpPr>
          <p:spPr>
            <a:xfrm>
              <a:off x="2049038" y="4566036"/>
              <a:ext cx="401028" cy="46912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трелка вправо 4"/>
            <p:cNvSpPr/>
            <p:nvPr/>
          </p:nvSpPr>
          <p:spPr>
            <a:xfrm>
              <a:off x="2049038" y="4659861"/>
              <a:ext cx="280720" cy="28147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540001" y="3095831"/>
            <a:ext cx="401028" cy="469127"/>
            <a:chOff x="2049038" y="4566036"/>
            <a:chExt cx="401028" cy="469127"/>
          </a:xfrm>
          <a:solidFill>
            <a:srgbClr val="FFFFFF"/>
          </a:solidFill>
        </p:grpSpPr>
        <p:sp>
          <p:nvSpPr>
            <p:cNvPr id="22" name="Стрелка вправо 21"/>
            <p:cNvSpPr/>
            <p:nvPr/>
          </p:nvSpPr>
          <p:spPr>
            <a:xfrm>
              <a:off x="2049038" y="4566036"/>
              <a:ext cx="401028" cy="46912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трелка вправо 4"/>
            <p:cNvSpPr/>
            <p:nvPr/>
          </p:nvSpPr>
          <p:spPr>
            <a:xfrm>
              <a:off x="2049038" y="4659861"/>
              <a:ext cx="280720" cy="28147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9607368" y="3084106"/>
            <a:ext cx="401028" cy="469127"/>
            <a:chOff x="2049038" y="4566036"/>
            <a:chExt cx="401028" cy="469127"/>
          </a:xfrm>
          <a:solidFill>
            <a:srgbClr val="FFFFFF"/>
          </a:solidFill>
        </p:grpSpPr>
        <p:sp>
          <p:nvSpPr>
            <p:cNvPr id="41" name="Стрелка вправо 40"/>
            <p:cNvSpPr/>
            <p:nvPr/>
          </p:nvSpPr>
          <p:spPr>
            <a:xfrm>
              <a:off x="2049038" y="4566036"/>
              <a:ext cx="401028" cy="46912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трелка вправо 4"/>
            <p:cNvSpPr/>
            <p:nvPr/>
          </p:nvSpPr>
          <p:spPr>
            <a:xfrm>
              <a:off x="2049038" y="4659861"/>
              <a:ext cx="280720" cy="28147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30045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>
            <a:spLocks noGrp="1"/>
          </p:cNvSpPr>
          <p:nvPr>
            <p:ph type="title"/>
          </p:nvPr>
        </p:nvSpPr>
        <p:spPr>
          <a:xfrm>
            <a:off x="742594" y="-428588"/>
            <a:ext cx="9316164" cy="1322188"/>
          </a:xfrm>
        </p:spPr>
        <p:txBody>
          <a:bodyPr>
            <a:normAutofit/>
          </a:bodyPr>
          <a:lstStyle/>
          <a:p>
            <a:pPr algn="ctr"/>
            <a:r>
              <a:rPr lang="ru-RU" sz="3600" b="1"/>
              <a:t>Основные этапы сортировки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5965223" y="4718915"/>
            <a:ext cx="1668431" cy="1962860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1" name="Прямоугольник 90"/>
          <p:cNvSpPr/>
          <p:nvPr/>
        </p:nvSpPr>
        <p:spPr>
          <a:xfrm>
            <a:off x="6048645" y="4797429"/>
            <a:ext cx="1501588" cy="1275859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2" name="Полилиния 91"/>
          <p:cNvSpPr/>
          <p:nvPr/>
        </p:nvSpPr>
        <p:spPr>
          <a:xfrm>
            <a:off x="6048645" y="6269590"/>
            <a:ext cx="1501588" cy="333670"/>
          </a:xfrm>
          <a:custGeom>
            <a:avLst/>
            <a:gdLst>
              <a:gd name="connsiteX0" fmla="*/ 0 w 1501588"/>
              <a:gd name="connsiteY0" fmla="*/ 0 h 333670"/>
              <a:gd name="connsiteX1" fmla="*/ 1501588 w 1501588"/>
              <a:gd name="connsiteY1" fmla="*/ 0 h 333670"/>
              <a:gd name="connsiteX2" fmla="*/ 1501588 w 1501588"/>
              <a:gd name="connsiteY2" fmla="*/ 333670 h 333670"/>
              <a:gd name="connsiteX3" fmla="*/ 0 w 1501588"/>
              <a:gd name="connsiteY3" fmla="*/ 333670 h 333670"/>
              <a:gd name="connsiteX4" fmla="*/ 0 w 1501588"/>
              <a:gd name="connsiteY4" fmla="*/ 0 h 3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588" h="333670">
                <a:moveTo>
                  <a:pt x="0" y="0"/>
                </a:moveTo>
                <a:lnTo>
                  <a:pt x="1501588" y="0"/>
                </a:lnTo>
                <a:lnTo>
                  <a:pt x="1501588" y="333670"/>
                </a:lnTo>
                <a:lnTo>
                  <a:pt x="0" y="3336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1200"/>
              <a:t>RDF</a:t>
            </a:r>
            <a:endParaRPr lang="ru-RU" sz="1500" kern="1200"/>
          </a:p>
        </p:txBody>
      </p:sp>
      <p:sp>
        <p:nvSpPr>
          <p:cNvPr id="93" name="Прямоугольник 92"/>
          <p:cNvSpPr/>
          <p:nvPr/>
        </p:nvSpPr>
        <p:spPr>
          <a:xfrm>
            <a:off x="3724109" y="560297"/>
            <a:ext cx="1668431" cy="1962860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4" name="Прямоугольник 93"/>
          <p:cNvSpPr/>
          <p:nvPr/>
        </p:nvSpPr>
        <p:spPr>
          <a:xfrm>
            <a:off x="3807531" y="638811"/>
            <a:ext cx="1501588" cy="1275859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5" name="Полилиния 94"/>
          <p:cNvSpPr/>
          <p:nvPr/>
        </p:nvSpPr>
        <p:spPr>
          <a:xfrm>
            <a:off x="3807531" y="2110972"/>
            <a:ext cx="1501588" cy="333670"/>
          </a:xfrm>
          <a:custGeom>
            <a:avLst/>
            <a:gdLst>
              <a:gd name="connsiteX0" fmla="*/ 0 w 1501588"/>
              <a:gd name="connsiteY0" fmla="*/ 0 h 333670"/>
              <a:gd name="connsiteX1" fmla="*/ 1501588 w 1501588"/>
              <a:gd name="connsiteY1" fmla="*/ 0 h 333670"/>
              <a:gd name="connsiteX2" fmla="*/ 1501588 w 1501588"/>
              <a:gd name="connsiteY2" fmla="*/ 333670 h 333670"/>
              <a:gd name="connsiteX3" fmla="*/ 0 w 1501588"/>
              <a:gd name="connsiteY3" fmla="*/ 333670 h 333670"/>
              <a:gd name="connsiteX4" fmla="*/ 0 w 1501588"/>
              <a:gd name="connsiteY4" fmla="*/ 0 h 3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588" h="333670">
                <a:moveTo>
                  <a:pt x="0" y="0"/>
                </a:moveTo>
                <a:lnTo>
                  <a:pt x="1501588" y="0"/>
                </a:lnTo>
                <a:lnTo>
                  <a:pt x="1501588" y="333670"/>
                </a:lnTo>
                <a:lnTo>
                  <a:pt x="0" y="3336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kern="1200"/>
              <a:t>Вторсырье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396142" y="2357016"/>
            <a:ext cx="2046221" cy="2296969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8" name="Прямоугольник 97"/>
          <p:cNvSpPr/>
          <p:nvPr/>
        </p:nvSpPr>
        <p:spPr>
          <a:xfrm>
            <a:off x="479564" y="2769639"/>
            <a:ext cx="1501588" cy="1275859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9" name="Полилиния 98"/>
          <p:cNvSpPr/>
          <p:nvPr/>
        </p:nvSpPr>
        <p:spPr>
          <a:xfrm>
            <a:off x="516199" y="4096590"/>
            <a:ext cx="1841599" cy="466668"/>
          </a:xfrm>
          <a:custGeom>
            <a:avLst/>
            <a:gdLst>
              <a:gd name="connsiteX0" fmla="*/ 0 w 1501588"/>
              <a:gd name="connsiteY0" fmla="*/ 0 h 333670"/>
              <a:gd name="connsiteX1" fmla="*/ 1501588 w 1501588"/>
              <a:gd name="connsiteY1" fmla="*/ 0 h 333670"/>
              <a:gd name="connsiteX2" fmla="*/ 1501588 w 1501588"/>
              <a:gd name="connsiteY2" fmla="*/ 333670 h 333670"/>
              <a:gd name="connsiteX3" fmla="*/ 0 w 1501588"/>
              <a:gd name="connsiteY3" fmla="*/ 333670 h 333670"/>
              <a:gd name="connsiteX4" fmla="*/ 0 w 1501588"/>
              <a:gd name="connsiteY4" fmla="*/ 0 h 3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588" h="333670">
                <a:moveTo>
                  <a:pt x="0" y="0"/>
                </a:moveTo>
                <a:lnTo>
                  <a:pt x="1501588" y="0"/>
                </a:lnTo>
                <a:lnTo>
                  <a:pt x="1501588" y="333670"/>
                </a:lnTo>
                <a:lnTo>
                  <a:pt x="0" y="3336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/>
              <a:t>Ручная сортировка</a:t>
            </a:r>
            <a:endParaRPr lang="ru-RU" sz="1500" kern="1200"/>
          </a:p>
        </p:txBody>
      </p:sp>
      <p:sp>
        <p:nvSpPr>
          <p:cNvPr id="100" name="Прямоугольник 99"/>
          <p:cNvSpPr/>
          <p:nvPr/>
        </p:nvSpPr>
        <p:spPr>
          <a:xfrm>
            <a:off x="3729967" y="2654488"/>
            <a:ext cx="1668431" cy="1962860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1" name="Прямоугольник 100"/>
          <p:cNvSpPr/>
          <p:nvPr/>
        </p:nvSpPr>
        <p:spPr>
          <a:xfrm>
            <a:off x="3813389" y="2733002"/>
            <a:ext cx="1501588" cy="1275859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2" name="Полилиния 101"/>
          <p:cNvSpPr/>
          <p:nvPr/>
        </p:nvSpPr>
        <p:spPr>
          <a:xfrm>
            <a:off x="3813389" y="4144101"/>
            <a:ext cx="1501588" cy="333670"/>
          </a:xfrm>
          <a:custGeom>
            <a:avLst/>
            <a:gdLst>
              <a:gd name="connsiteX0" fmla="*/ 0 w 1501588"/>
              <a:gd name="connsiteY0" fmla="*/ 0 h 333670"/>
              <a:gd name="connsiteX1" fmla="*/ 1501588 w 1501588"/>
              <a:gd name="connsiteY1" fmla="*/ 0 h 333670"/>
              <a:gd name="connsiteX2" fmla="*/ 1501588 w 1501588"/>
              <a:gd name="connsiteY2" fmla="*/ 333670 h 333670"/>
              <a:gd name="connsiteX3" fmla="*/ 0 w 1501588"/>
              <a:gd name="connsiteY3" fmla="*/ 333670 h 333670"/>
              <a:gd name="connsiteX4" fmla="*/ 0 w 1501588"/>
              <a:gd name="connsiteY4" fmla="*/ 0 h 3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588" h="333670">
                <a:moveTo>
                  <a:pt x="0" y="0"/>
                </a:moveTo>
                <a:lnTo>
                  <a:pt x="1501588" y="0"/>
                </a:lnTo>
                <a:lnTo>
                  <a:pt x="1501588" y="333670"/>
                </a:lnTo>
                <a:lnTo>
                  <a:pt x="0" y="3336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kern="1200"/>
              <a:t>Хвосты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455940" y="566146"/>
            <a:ext cx="1668431" cy="1962860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4" name="Прямоугольник 103"/>
          <p:cNvSpPr/>
          <p:nvPr/>
        </p:nvSpPr>
        <p:spPr>
          <a:xfrm>
            <a:off x="8539362" y="644660"/>
            <a:ext cx="1501588" cy="1275859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5" name="Полилиния 104"/>
          <p:cNvSpPr/>
          <p:nvPr/>
        </p:nvSpPr>
        <p:spPr>
          <a:xfrm>
            <a:off x="8539362" y="2116821"/>
            <a:ext cx="1501588" cy="333670"/>
          </a:xfrm>
          <a:custGeom>
            <a:avLst/>
            <a:gdLst>
              <a:gd name="connsiteX0" fmla="*/ 0 w 1501588"/>
              <a:gd name="connsiteY0" fmla="*/ 0 h 333670"/>
              <a:gd name="connsiteX1" fmla="*/ 1501588 w 1501588"/>
              <a:gd name="connsiteY1" fmla="*/ 0 h 333670"/>
              <a:gd name="connsiteX2" fmla="*/ 1501588 w 1501588"/>
              <a:gd name="connsiteY2" fmla="*/ 333670 h 333670"/>
              <a:gd name="connsiteX3" fmla="*/ 0 w 1501588"/>
              <a:gd name="connsiteY3" fmla="*/ 333670 h 333670"/>
              <a:gd name="connsiteX4" fmla="*/ 0 w 1501588"/>
              <a:gd name="connsiteY4" fmla="*/ 0 h 3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588" h="333670">
                <a:moveTo>
                  <a:pt x="0" y="0"/>
                </a:moveTo>
                <a:lnTo>
                  <a:pt x="1501588" y="0"/>
                </a:lnTo>
                <a:lnTo>
                  <a:pt x="1501588" y="333670"/>
                </a:lnTo>
                <a:lnTo>
                  <a:pt x="0" y="3336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kern="1200"/>
              <a:t>Тюки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8455939" y="2642275"/>
            <a:ext cx="1668431" cy="1962860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7" name="Прямоугольник 106"/>
          <p:cNvSpPr/>
          <p:nvPr/>
        </p:nvSpPr>
        <p:spPr>
          <a:xfrm>
            <a:off x="8539361" y="2720789"/>
            <a:ext cx="1501588" cy="1275859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8" name="Полилиния 107"/>
          <p:cNvSpPr/>
          <p:nvPr/>
        </p:nvSpPr>
        <p:spPr>
          <a:xfrm>
            <a:off x="8539361" y="4192950"/>
            <a:ext cx="1501588" cy="333670"/>
          </a:xfrm>
          <a:custGeom>
            <a:avLst/>
            <a:gdLst>
              <a:gd name="connsiteX0" fmla="*/ 0 w 1501588"/>
              <a:gd name="connsiteY0" fmla="*/ 0 h 333670"/>
              <a:gd name="connsiteX1" fmla="*/ 1501588 w 1501588"/>
              <a:gd name="connsiteY1" fmla="*/ 0 h 333670"/>
              <a:gd name="connsiteX2" fmla="*/ 1501588 w 1501588"/>
              <a:gd name="connsiteY2" fmla="*/ 333670 h 333670"/>
              <a:gd name="connsiteX3" fmla="*/ 0 w 1501588"/>
              <a:gd name="connsiteY3" fmla="*/ 333670 h 333670"/>
              <a:gd name="connsiteX4" fmla="*/ 0 w 1501588"/>
              <a:gd name="connsiteY4" fmla="*/ 0 h 3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588" h="333670">
                <a:moveTo>
                  <a:pt x="0" y="0"/>
                </a:moveTo>
                <a:lnTo>
                  <a:pt x="1501588" y="0"/>
                </a:lnTo>
                <a:lnTo>
                  <a:pt x="1501588" y="333670"/>
                </a:lnTo>
                <a:lnTo>
                  <a:pt x="0" y="3336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kern="1200"/>
              <a:t>Полигон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8455939" y="4730616"/>
            <a:ext cx="1668431" cy="1962860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0" name="Прямоугольник 109"/>
          <p:cNvSpPr/>
          <p:nvPr/>
        </p:nvSpPr>
        <p:spPr>
          <a:xfrm>
            <a:off x="8539361" y="4809130"/>
            <a:ext cx="1501588" cy="1275859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1" name="Полилиния 110"/>
          <p:cNvSpPr/>
          <p:nvPr/>
        </p:nvSpPr>
        <p:spPr>
          <a:xfrm>
            <a:off x="8539361" y="6256866"/>
            <a:ext cx="1501588" cy="333670"/>
          </a:xfrm>
          <a:custGeom>
            <a:avLst/>
            <a:gdLst>
              <a:gd name="connsiteX0" fmla="*/ 0 w 1501588"/>
              <a:gd name="connsiteY0" fmla="*/ 0 h 333670"/>
              <a:gd name="connsiteX1" fmla="*/ 1501588 w 1501588"/>
              <a:gd name="connsiteY1" fmla="*/ 0 h 333670"/>
              <a:gd name="connsiteX2" fmla="*/ 1501588 w 1501588"/>
              <a:gd name="connsiteY2" fmla="*/ 333670 h 333670"/>
              <a:gd name="connsiteX3" fmla="*/ 0 w 1501588"/>
              <a:gd name="connsiteY3" fmla="*/ 333670 h 333670"/>
              <a:gd name="connsiteX4" fmla="*/ 0 w 1501588"/>
              <a:gd name="connsiteY4" fmla="*/ 0 h 3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588" h="333670">
                <a:moveTo>
                  <a:pt x="0" y="0"/>
                </a:moveTo>
                <a:lnTo>
                  <a:pt x="1501588" y="0"/>
                </a:lnTo>
                <a:lnTo>
                  <a:pt x="1501588" y="333670"/>
                </a:lnTo>
                <a:lnTo>
                  <a:pt x="0" y="3336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/>
              <a:t>Пиролиз</a:t>
            </a:r>
            <a:endParaRPr lang="ru-RU" sz="1500" kern="1200"/>
          </a:p>
        </p:txBody>
      </p:sp>
      <p:pic>
        <p:nvPicPr>
          <p:cNvPr id="118" name="Изображение 117" descr="11111111111IMG_62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1" y="2460221"/>
            <a:ext cx="1909081" cy="1557697"/>
          </a:xfrm>
          <a:prstGeom prst="rect">
            <a:avLst/>
          </a:prstGeom>
        </p:spPr>
      </p:pic>
      <p:pic>
        <p:nvPicPr>
          <p:cNvPr id="119" name="Изображение 118" descr="fbbfe5169bc49f331daadf4c3518cf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63" y="627933"/>
            <a:ext cx="1538689" cy="1252795"/>
          </a:xfrm>
          <a:prstGeom prst="rect">
            <a:avLst/>
          </a:prstGeom>
        </p:spPr>
      </p:pic>
      <p:pic>
        <p:nvPicPr>
          <p:cNvPr id="120" name="Изображение 119" descr="0_89b4b_fcba6b44_X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98" y="2760030"/>
            <a:ext cx="1477629" cy="1264156"/>
          </a:xfrm>
          <a:prstGeom prst="rect">
            <a:avLst/>
          </a:prstGeom>
        </p:spPr>
      </p:pic>
      <p:pic>
        <p:nvPicPr>
          <p:cNvPr id="121" name="Изображение 120" descr="1_2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33" y="4811732"/>
            <a:ext cx="1500468" cy="1282315"/>
          </a:xfrm>
          <a:prstGeom prst="rect">
            <a:avLst/>
          </a:prstGeom>
        </p:spPr>
      </p:pic>
      <p:pic>
        <p:nvPicPr>
          <p:cNvPr id="122" name="Изображение 121" descr="DSCN104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060" y="4836157"/>
            <a:ext cx="1496052" cy="1209039"/>
          </a:xfrm>
          <a:prstGeom prst="rect">
            <a:avLst/>
          </a:prstGeom>
        </p:spPr>
      </p:pic>
      <p:pic>
        <p:nvPicPr>
          <p:cNvPr id="123" name="Изображение 122" descr="tbo_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96" y="2723392"/>
            <a:ext cx="1501009" cy="1257889"/>
          </a:xfrm>
          <a:prstGeom prst="rect">
            <a:avLst/>
          </a:prstGeom>
        </p:spPr>
      </p:pic>
      <p:pic>
        <p:nvPicPr>
          <p:cNvPr id="124" name="Изображение 123" descr="reklama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70" y="647264"/>
            <a:ext cx="1471524" cy="1257889"/>
          </a:xfrm>
          <a:prstGeom prst="rect">
            <a:avLst/>
          </a:prstGeom>
        </p:spPr>
      </p:pic>
      <p:sp>
        <p:nvSpPr>
          <p:cNvPr id="125" name="Стрелка вправо 124"/>
          <p:cNvSpPr/>
          <p:nvPr/>
        </p:nvSpPr>
        <p:spPr>
          <a:xfrm>
            <a:off x="2613327" y="3211893"/>
            <a:ext cx="978408" cy="561776"/>
          </a:xfrm>
          <a:prstGeom prst="rightArrow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Стрелка углом 125"/>
          <p:cNvSpPr/>
          <p:nvPr/>
        </p:nvSpPr>
        <p:spPr>
          <a:xfrm>
            <a:off x="1453206" y="1196827"/>
            <a:ext cx="1966102" cy="1025852"/>
          </a:xfrm>
          <a:prstGeom prst="bentArrow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7" name="Стрелка вправо 126"/>
          <p:cNvSpPr/>
          <p:nvPr/>
        </p:nvSpPr>
        <p:spPr>
          <a:xfrm>
            <a:off x="5825035" y="1233463"/>
            <a:ext cx="2381304" cy="537351"/>
          </a:xfrm>
          <a:prstGeom prst="rightArrow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Стрелка углом 127"/>
          <p:cNvSpPr/>
          <p:nvPr/>
        </p:nvSpPr>
        <p:spPr>
          <a:xfrm rot="10800000" flipH="1">
            <a:off x="4469525" y="4811731"/>
            <a:ext cx="1233392" cy="1210631"/>
          </a:xfrm>
          <a:prstGeom prst="bentArrow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0" name="Стрелка вправо 129"/>
          <p:cNvSpPr/>
          <p:nvPr/>
        </p:nvSpPr>
        <p:spPr>
          <a:xfrm>
            <a:off x="5830893" y="3242165"/>
            <a:ext cx="2381304" cy="580354"/>
          </a:xfrm>
          <a:prstGeom prst="rightArrow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Стрелка вправо 130"/>
          <p:cNvSpPr/>
          <p:nvPr/>
        </p:nvSpPr>
        <p:spPr>
          <a:xfrm>
            <a:off x="7717866" y="5421844"/>
            <a:ext cx="671651" cy="580354"/>
          </a:xfrm>
          <a:prstGeom prst="rightArrow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83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/>
              <a:t>Собственный автопарк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2165" y="1820978"/>
            <a:ext cx="4611004" cy="4340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/>
              <a:t>      </a:t>
            </a:r>
            <a:r>
              <a:rPr lang="ru-RU" sz="2400"/>
              <a:t>У компании есть свой парк современной специализированной техники:</a:t>
            </a:r>
          </a:p>
          <a:p>
            <a:pPr>
              <a:buFont typeface="Arial"/>
              <a:buChar char="•"/>
            </a:pPr>
            <a:r>
              <a:rPr lang="ru-RU" sz="2400"/>
              <a:t>Мусоровозы с задней загрузкой.</a:t>
            </a:r>
          </a:p>
          <a:p>
            <a:pPr>
              <a:buFont typeface="Arial"/>
              <a:buChar char="•"/>
            </a:pPr>
            <a:r>
              <a:rPr lang="ru-RU" sz="2400"/>
              <a:t>Мусоровозы типа мультилифт.</a:t>
            </a:r>
          </a:p>
          <a:p>
            <a:pPr>
              <a:buFont typeface="Arial"/>
              <a:buChar char="•"/>
            </a:pPr>
            <a:r>
              <a:rPr lang="ru-RU" sz="2400"/>
              <a:t>Мусоровозы контейнерные.</a:t>
            </a:r>
          </a:p>
          <a:p>
            <a:pPr>
              <a:buFont typeface="Arial"/>
              <a:buChar char="•"/>
            </a:pPr>
            <a:r>
              <a:rPr lang="ru-RU" sz="2400"/>
              <a:t>Самосвалы.</a:t>
            </a:r>
          </a:p>
          <a:p>
            <a:pPr>
              <a:buFont typeface="Arial"/>
              <a:buChar char="•"/>
            </a:pPr>
            <a:r>
              <a:rPr lang="ru-RU" sz="2400"/>
              <a:t>Фронтальный погрузчик.</a:t>
            </a:r>
          </a:p>
          <a:p>
            <a:pPr marL="0" indent="0">
              <a:buNone/>
            </a:pPr>
            <a:endParaRPr lang="ru-RU"/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44429"/>
            <a:ext cx="2489200" cy="1866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Изображение 10" descr="лиугонг 835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18" y="4447581"/>
            <a:ext cx="2501900" cy="164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Изображение 3" descr="PC13014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83" y="3068982"/>
            <a:ext cx="2771099" cy="2078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255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7" y="222501"/>
            <a:ext cx="10189088" cy="6449640"/>
          </a:xfrm>
          <a:prstGeom prst="rect">
            <a:avLst/>
          </a:prstGeom>
        </p:spPr>
      </p:pic>
      <p:sp>
        <p:nvSpPr>
          <p:cNvPr id="7" name="6-конечная звезда 6"/>
          <p:cNvSpPr/>
          <p:nvPr/>
        </p:nvSpPr>
        <p:spPr>
          <a:xfrm>
            <a:off x="3911458" y="3641834"/>
            <a:ext cx="281872" cy="30981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23" tIns="44862" rIns="89723" bIns="44862"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6307" y="151354"/>
            <a:ext cx="10189088" cy="83039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dirty="0" smtClean="0"/>
              <a:t>Потоки отходов</a:t>
            </a:r>
            <a:endParaRPr lang="ru-RU" dirty="0"/>
          </a:p>
        </p:txBody>
      </p:sp>
      <p:sp>
        <p:nvSpPr>
          <p:cNvPr id="15" name="Стрелка вправо с вырезом 14"/>
          <p:cNvSpPr/>
          <p:nvPr/>
        </p:nvSpPr>
        <p:spPr>
          <a:xfrm rot="9177708">
            <a:off x="4324150" y="3184558"/>
            <a:ext cx="1757032" cy="207849"/>
          </a:xfrm>
          <a:prstGeom prst="notchedRightArrow">
            <a:avLst>
              <a:gd name="adj1" fmla="val 6384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23" tIns="44862" rIns="89723" bIns="44862"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с вырезом 15"/>
          <p:cNvSpPr/>
          <p:nvPr/>
        </p:nvSpPr>
        <p:spPr>
          <a:xfrm rot="4778579">
            <a:off x="6637741" y="2097957"/>
            <a:ext cx="922459" cy="15136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23" tIns="44862" rIns="89723" bIns="44862"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с вырезом 16"/>
          <p:cNvSpPr/>
          <p:nvPr/>
        </p:nvSpPr>
        <p:spPr>
          <a:xfrm rot="9926662">
            <a:off x="7406680" y="2560657"/>
            <a:ext cx="1122371" cy="2069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23" tIns="44862" rIns="89723" bIns="44862"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с вырезом 17"/>
          <p:cNvSpPr/>
          <p:nvPr/>
        </p:nvSpPr>
        <p:spPr>
          <a:xfrm rot="18097376">
            <a:off x="2607372" y="4990076"/>
            <a:ext cx="1679502" cy="1223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23" tIns="44862" rIns="89723" bIns="44862"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4"/>
          <p:cNvSpPr txBox="1">
            <a:spLocks/>
          </p:cNvSpPr>
          <p:nvPr/>
        </p:nvSpPr>
        <p:spPr>
          <a:xfrm>
            <a:off x="7798736" y="2794738"/>
            <a:ext cx="2490761" cy="421885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vert="horz" lIns="89723" tIns="44862" rIns="89723" bIns="44862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Отходы Индустриального района       г. Перми 50 тыс. тонн/год 20км</a:t>
            </a:r>
            <a:endParaRPr lang="ru-RU" dirty="0"/>
          </a:p>
        </p:txBody>
      </p:sp>
      <p:sp>
        <p:nvSpPr>
          <p:cNvPr id="21" name="Заголовок 4"/>
          <p:cNvSpPr txBox="1">
            <a:spLocks/>
          </p:cNvSpPr>
          <p:nvPr/>
        </p:nvSpPr>
        <p:spPr>
          <a:xfrm>
            <a:off x="372206" y="5847768"/>
            <a:ext cx="3518095" cy="452477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vert="horz" lIns="89723" tIns="44862" rIns="89723" bIns="44862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Отходы Пермского района 10 тыс. тонн/год</a:t>
            </a:r>
            <a:endParaRPr lang="ru-RU" dirty="0"/>
          </a:p>
        </p:txBody>
      </p:sp>
      <p:sp>
        <p:nvSpPr>
          <p:cNvPr id="23" name="Заголовок 4"/>
          <p:cNvSpPr txBox="1">
            <a:spLocks/>
          </p:cNvSpPr>
          <p:nvPr/>
        </p:nvSpPr>
        <p:spPr>
          <a:xfrm>
            <a:off x="5815803" y="1102385"/>
            <a:ext cx="4364875" cy="452477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vert="horz" lIns="89723" tIns="44862" rIns="89723" bIns="44862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Отходы Дзержинского района г. Перми 50 тыс. тонн/год 25км</a:t>
            </a:r>
            <a:endParaRPr lang="ru-RU" dirty="0"/>
          </a:p>
        </p:txBody>
      </p:sp>
      <p:sp>
        <p:nvSpPr>
          <p:cNvPr id="24" name="Заголовок 4"/>
          <p:cNvSpPr txBox="1">
            <a:spLocks/>
          </p:cNvSpPr>
          <p:nvPr/>
        </p:nvSpPr>
        <p:spPr>
          <a:xfrm>
            <a:off x="372203" y="1075068"/>
            <a:ext cx="5275352" cy="452477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vert="horz" lIns="89723" tIns="44862" rIns="89723" bIns="44862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Отходы Кировского района г. Перми 40 тыс. тонн/год 35 км</a:t>
            </a:r>
            <a:endParaRPr lang="ru-RU" dirty="0"/>
          </a:p>
        </p:txBody>
      </p:sp>
      <p:sp>
        <p:nvSpPr>
          <p:cNvPr id="25" name="Стрелка вправо с вырезом 24"/>
          <p:cNvSpPr/>
          <p:nvPr/>
        </p:nvSpPr>
        <p:spPr>
          <a:xfrm rot="2240350">
            <a:off x="5563393" y="2120217"/>
            <a:ext cx="1260811" cy="16717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23" tIns="44862" rIns="89723" bIns="44862"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углом вверх 28"/>
          <p:cNvSpPr/>
          <p:nvPr/>
        </p:nvSpPr>
        <p:spPr>
          <a:xfrm rot="19584072" flipV="1">
            <a:off x="6767618" y="3146032"/>
            <a:ext cx="874411" cy="1325033"/>
          </a:xfrm>
          <a:prstGeom prst="bentUpArrow">
            <a:avLst>
              <a:gd name="adj1" fmla="val 12796"/>
              <a:gd name="adj2" fmla="val 16864"/>
              <a:gd name="adj3" fmla="val 25000"/>
            </a:avLst>
          </a:prstGeom>
          <a:solidFill>
            <a:srgbClr val="00B05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23" tIns="44862" rIns="89723" bIns="44862" rtlCol="0" anchor="ctr"/>
          <a:lstStyle/>
          <a:p>
            <a:pPr algn="ctr"/>
            <a:endParaRPr lang="ru-RU" dirty="0"/>
          </a:p>
        </p:txBody>
      </p:sp>
      <p:sp>
        <p:nvSpPr>
          <p:cNvPr id="31" name="Заголовок 4"/>
          <p:cNvSpPr txBox="1">
            <a:spLocks/>
          </p:cNvSpPr>
          <p:nvPr/>
        </p:nvSpPr>
        <p:spPr>
          <a:xfrm>
            <a:off x="6352071" y="4430045"/>
            <a:ext cx="2182071" cy="421885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vert="horz" lIns="89723" tIns="44862" rIns="89723" bIns="44862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Полигон «Сафроны» </a:t>
            </a:r>
          </a:p>
          <a:p>
            <a:r>
              <a:rPr lang="ru-RU" dirty="0" smtClean="0"/>
              <a:t>75 тыс. тонн/год</a:t>
            </a:r>
            <a:r>
              <a:rPr lang="ru-RU" dirty="0"/>
              <a:t>. </a:t>
            </a:r>
          </a:p>
        </p:txBody>
      </p:sp>
      <p:sp>
        <p:nvSpPr>
          <p:cNvPr id="32" name="Стрелка вправо с вырезом 31"/>
          <p:cNvSpPr/>
          <p:nvPr/>
        </p:nvSpPr>
        <p:spPr>
          <a:xfrm>
            <a:off x="4425561" y="469800"/>
            <a:ext cx="1167411" cy="18254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23" tIns="44862" rIns="89723" bIns="44862" rtlCol="0" anchor="ctr"/>
          <a:lstStyle/>
          <a:p>
            <a:pPr algn="ctr"/>
            <a:endParaRPr lang="ru-RU" dirty="0"/>
          </a:p>
        </p:txBody>
      </p:sp>
      <p:sp>
        <p:nvSpPr>
          <p:cNvPr id="33" name="Стрелка вправо с вырезом 32"/>
          <p:cNvSpPr/>
          <p:nvPr/>
        </p:nvSpPr>
        <p:spPr>
          <a:xfrm>
            <a:off x="7443109" y="475277"/>
            <a:ext cx="1167411" cy="182541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23" tIns="44862" rIns="89723" bIns="44862" rtlCol="0" anchor="ctr"/>
          <a:lstStyle/>
          <a:p>
            <a:pPr algn="ctr"/>
            <a:endParaRPr lang="ru-RU" dirty="0"/>
          </a:p>
        </p:txBody>
      </p:sp>
      <p:sp>
        <p:nvSpPr>
          <p:cNvPr id="34" name="Заголовок 4"/>
          <p:cNvSpPr txBox="1">
            <a:spLocks/>
          </p:cNvSpPr>
          <p:nvPr/>
        </p:nvSpPr>
        <p:spPr>
          <a:xfrm>
            <a:off x="5595520" y="368360"/>
            <a:ext cx="1808470" cy="45247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vert="horz" lIns="89723" tIns="44862" rIns="89723" bIns="44862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ТКО не сортированные</a:t>
            </a:r>
            <a:endParaRPr lang="ru-RU" dirty="0"/>
          </a:p>
        </p:txBody>
      </p:sp>
      <p:sp>
        <p:nvSpPr>
          <p:cNvPr id="35" name="Заголовок 4"/>
          <p:cNvSpPr txBox="1">
            <a:spLocks/>
          </p:cNvSpPr>
          <p:nvPr/>
        </p:nvSpPr>
        <p:spPr>
          <a:xfrm>
            <a:off x="8655852" y="341837"/>
            <a:ext cx="1307186" cy="45247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vert="horz" lIns="89723" tIns="44862" rIns="89723" bIns="4486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/>
              <a:t>Хвосты</a:t>
            </a:r>
          </a:p>
        </p:txBody>
      </p:sp>
      <p:sp>
        <p:nvSpPr>
          <p:cNvPr id="22" name="Заголовок 4"/>
          <p:cNvSpPr txBox="1">
            <a:spLocks/>
          </p:cNvSpPr>
          <p:nvPr/>
        </p:nvSpPr>
        <p:spPr>
          <a:xfrm>
            <a:off x="253714" y="6368997"/>
            <a:ext cx="10171681" cy="471542"/>
          </a:xfrm>
          <a:prstGeom prst="rect">
            <a:avLst/>
          </a:prstGeom>
          <a:solidFill>
            <a:schemeClr val="bg1"/>
          </a:solidFill>
        </p:spPr>
        <p:txBody>
          <a:bodyPr vert="horz" lIns="89723" tIns="44862" rIns="89723" bIns="44862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19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42594" y="85488"/>
            <a:ext cx="9316164" cy="13221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Планируемая схема движения автотранспорта по территории Пермского района после запуска</a:t>
            </a:r>
            <a:r>
              <a:rPr lang="en-US" sz="3600" b="1" dirty="0"/>
              <a:t> </a:t>
            </a:r>
            <a:r>
              <a:rPr lang="ru-RU" sz="3600" b="1" dirty="0"/>
              <a:t>комплекса</a:t>
            </a:r>
          </a:p>
        </p:txBody>
      </p:sp>
      <p:pic>
        <p:nvPicPr>
          <p:cNvPr id="4" name="Содержимое 3" descr="Снимок экрана 2018-02-02 в 16.22.4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2" b="9782"/>
          <a:stretch>
            <a:fillRect/>
          </a:stretch>
        </p:blipFill>
        <p:spPr>
          <a:xfrm>
            <a:off x="520844" y="1473200"/>
            <a:ext cx="9817314" cy="4965700"/>
          </a:xfrm>
        </p:spPr>
      </p:pic>
      <p:sp>
        <p:nvSpPr>
          <p:cNvPr id="6" name="TextBox 5"/>
          <p:cNvSpPr txBox="1"/>
          <p:nvPr/>
        </p:nvSpPr>
        <p:spPr>
          <a:xfrm>
            <a:off x="546100" y="5753100"/>
            <a:ext cx="2706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Площадка сортировки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31300" y="1473200"/>
            <a:ext cx="84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>
                <a:solidFill>
                  <a:srgbClr val="FFFFFF"/>
                </a:solidFill>
              </a:rPr>
              <a:t>Пермь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7500" y="5359400"/>
            <a:ext cx="2599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rgbClr val="FFFFFF"/>
                </a:solidFill>
              </a:rPr>
              <a:t>Автомобили Баварии</a:t>
            </a:r>
          </a:p>
        </p:txBody>
      </p:sp>
    </p:spTree>
    <p:extLst>
      <p:ext uri="{BB962C8B-B14F-4D97-AF65-F5344CB8AC3E}">
        <p14:creationId xmlns:p14="http://schemas.microsoft.com/office/powerpoint/2010/main" val="72882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594" y="364196"/>
            <a:ext cx="9316164" cy="721604"/>
          </a:xfrm>
        </p:spPr>
        <p:txBody>
          <a:bodyPr/>
          <a:lstStyle/>
          <a:p>
            <a:pPr algn="ctr"/>
            <a:r>
              <a:rPr lang="ru-RU" b="1" dirty="0"/>
              <a:t>Группа компаний ЭКО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1333436"/>
            <a:ext cx="9563100" cy="5075435"/>
          </a:xfrm>
        </p:spPr>
        <p:txBody>
          <a:bodyPr>
            <a:normAutofit fontScale="70000" lnSpcReduction="20000"/>
          </a:bodyPr>
          <a:lstStyle/>
          <a:p>
            <a:pPr marL="439200" indent="457200" algn="just">
              <a:buNone/>
            </a:pPr>
            <a:r>
              <a:rPr lang="ru-RU" sz="2900" dirty="0"/>
              <a:t> ООО «Экопроцессинг» осуществляет свою деятельность на рынке услуг по сбору, транспортировке, утилизации  отходов, образующихся в результате очистки сточных </a:t>
            </a:r>
            <a:r>
              <a:rPr lang="ru-RU" sz="2900" dirty="0" smtClean="0"/>
              <a:t>вод, 6 лет. </a:t>
            </a:r>
            <a:r>
              <a:rPr lang="ru-RU" sz="2900" dirty="0"/>
              <a:t>Наша организация обладает собственным парком автомобильной  и специализированной </a:t>
            </a:r>
            <a:r>
              <a:rPr lang="ru-RU" sz="2900" dirty="0" smtClean="0"/>
              <a:t>техники, необходимой для обеспечения технологических процессов для утилизации отходов.</a:t>
            </a:r>
          </a:p>
          <a:p>
            <a:pPr marL="439200" indent="457200" algn="just">
              <a:buNone/>
            </a:pPr>
            <a:r>
              <a:rPr lang="ru-RU" sz="2900" dirty="0" smtClean="0"/>
              <a:t>  ООО «ТД«ЭкоБэст» и ООО «ВМ-Сервис» </a:t>
            </a:r>
            <a:r>
              <a:rPr lang="ru-RU" sz="2900" dirty="0"/>
              <a:t>– </a:t>
            </a:r>
            <a:r>
              <a:rPr lang="ru-RU" sz="2900" dirty="0" smtClean="0"/>
              <a:t>одни </a:t>
            </a:r>
            <a:r>
              <a:rPr lang="ru-RU" sz="2900" dirty="0"/>
              <a:t>из крупнейших компаний </a:t>
            </a:r>
            <a:r>
              <a:rPr lang="ru-RU" sz="2900" dirty="0" smtClean="0"/>
              <a:t>г. Перми</a:t>
            </a:r>
            <a:r>
              <a:rPr lang="ru-RU" sz="2900" dirty="0"/>
              <a:t>, работающих в сфере обращения с  коммунальными </a:t>
            </a:r>
            <a:r>
              <a:rPr lang="ru-RU" sz="2900" dirty="0" smtClean="0"/>
              <a:t>отходами более 8 лет. </a:t>
            </a:r>
            <a:r>
              <a:rPr lang="ru-RU" sz="2900" dirty="0"/>
              <a:t>С нами работают более </a:t>
            </a:r>
            <a:r>
              <a:rPr lang="ru-RU" sz="2900" dirty="0" smtClean="0"/>
              <a:t>3000 </a:t>
            </a:r>
            <a:r>
              <a:rPr lang="ru-RU" sz="2900" dirty="0"/>
              <a:t>клиентов Перми и Пермского </a:t>
            </a:r>
            <a:r>
              <a:rPr lang="ru-RU" sz="2900" dirty="0" smtClean="0"/>
              <a:t>края. Ежегодно </a:t>
            </a:r>
            <a:r>
              <a:rPr lang="ru-RU" sz="2900" dirty="0"/>
              <a:t>мы вывозим </a:t>
            </a:r>
            <a:r>
              <a:rPr lang="ru-RU" sz="2900" dirty="0" smtClean="0"/>
              <a:t>более 300 </a:t>
            </a:r>
            <a:r>
              <a:rPr lang="ru-RU" sz="2900" dirty="0"/>
              <a:t>тысяч тонн коммунальных </a:t>
            </a:r>
            <a:r>
              <a:rPr lang="ru-RU" sz="2900" dirty="0" smtClean="0"/>
              <a:t>отходов. </a:t>
            </a:r>
            <a:r>
              <a:rPr lang="ru-RU" sz="2900" dirty="0"/>
              <a:t>Парк </a:t>
            </a:r>
            <a:r>
              <a:rPr lang="ru-RU" sz="2900" dirty="0" smtClean="0"/>
              <a:t>состоит из современной </a:t>
            </a:r>
            <a:r>
              <a:rPr lang="ru-RU" sz="2900" dirty="0"/>
              <a:t>специализированной техники зарубежного </a:t>
            </a:r>
            <a:r>
              <a:rPr lang="ru-RU" sz="2900" dirty="0" smtClean="0"/>
              <a:t>и Российского производства. Компании являются соучредителем Ассоциации операторов по обращению с отходами </a:t>
            </a:r>
            <a:r>
              <a:rPr lang="ru-RU" sz="2900" dirty="0"/>
              <a:t>Пермского края. </a:t>
            </a:r>
          </a:p>
          <a:p>
            <a:pPr marL="439200" indent="457200" algn="just">
              <a:buNone/>
            </a:pPr>
            <a:r>
              <a:rPr lang="ru-RU" sz="2900" dirty="0" smtClean="0"/>
              <a:t>ООО «ЭкоПрогресс» - компания, осуществляющая переработку отработанных  автопокрышек от автомобильного транспорта. В результате переработки  производится резиновая крошка фракций 0,1-2 мм и 2,5 мм, образуются  текстильный корд и металлокорд. Производственные мощности позволяют  нам производить резиновую крошку в объеме 500 кг в час.</a:t>
            </a:r>
            <a:endParaRPr lang="en-US" sz="2900" dirty="0"/>
          </a:p>
          <a:p>
            <a:pPr marL="439200" indent="457200" algn="just">
              <a:buNone/>
            </a:pPr>
            <a:r>
              <a:rPr lang="ru-RU" sz="2900" dirty="0" smtClean="0"/>
              <a:t>ООО «Современные пиролизные технологии» осуществляет разработку и внедрение интенсивных методов обработки и обезвреживания осадков сточных вод с использованием термических процессов.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15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409" y="1113106"/>
            <a:ext cx="9777292" cy="5298702"/>
          </a:xfrm>
        </p:spPr>
        <p:txBody>
          <a:bodyPr>
            <a:noAutofit/>
          </a:bodyPr>
          <a:lstStyle/>
          <a:p>
            <a:pPr marL="468000" indent="457200" algn="just">
              <a:lnSpc>
                <a:spcPct val="70000"/>
              </a:lnSpc>
              <a:buNone/>
            </a:pPr>
            <a:r>
              <a:rPr lang="ru-RU" sz="2000" dirty="0" smtClean="0"/>
              <a:t> Проблема утилизации илов сточных вод является типичной и актуальной для большинства субъектов Российской Федерации.</a:t>
            </a:r>
          </a:p>
          <a:p>
            <a:pPr marL="468000" indent="457200" algn="just">
              <a:lnSpc>
                <a:spcPct val="70000"/>
              </a:lnSpc>
              <a:buNone/>
            </a:pPr>
            <a:r>
              <a:rPr lang="ru-RU" sz="2000" dirty="0" smtClean="0"/>
              <a:t> Термическая утилизация является основной во многих развитых странах, но ее внедрение на территории РФ требует адаптации и доработки импортного оборудования к работе с местными отходами, что ведет к увеличению капитальных затрат и к удорожанию коммунальных тарифов. ООО «СПТ» разработало оригинальную технологию термического обезвреживания с учетом этих особенностей. В рамках проекта применяется технология как совместной, так и так и раздельной утилизации илов и ТКО, что существенно снижает затраты и минимизирует совокупный платеж отходообразователей.</a:t>
            </a:r>
          </a:p>
          <a:p>
            <a:pPr marL="468000" indent="457200" algn="just">
              <a:lnSpc>
                <a:spcPct val="70000"/>
              </a:lnSpc>
              <a:buNone/>
            </a:pPr>
            <a:r>
              <a:rPr lang="ru-RU" sz="2000" dirty="0"/>
              <a:t> Данная технология разработана и запатентована в РФ, и направлена на замещение аналогичных импортируемых установок.</a:t>
            </a:r>
          </a:p>
          <a:p>
            <a:pPr marL="468000" lvl="0" indent="457200" algn="just">
              <a:lnSpc>
                <a:spcPct val="70000"/>
              </a:lnSpc>
              <a:buNone/>
            </a:pPr>
            <a:r>
              <a:rPr lang="ru-RU" sz="2000" dirty="0" smtClean="0"/>
              <a:t> Разработка </a:t>
            </a:r>
            <a:r>
              <a:rPr lang="ru-RU" sz="2000" dirty="0"/>
              <a:t>и внедрение технологии ООО «СПТ» осуществляется при поддержке Пермского национального исследовательского политехнического университета.</a:t>
            </a:r>
            <a:endParaRPr lang="ru-RU" sz="2000" dirty="0" smtClean="0"/>
          </a:p>
          <a:p>
            <a:pPr marL="468000" indent="457200" algn="just">
              <a:lnSpc>
                <a:spcPct val="70000"/>
              </a:lnSpc>
              <a:buNone/>
            </a:pPr>
            <a:r>
              <a:rPr lang="ru-RU" sz="2000" dirty="0"/>
              <a:t>ООО «Экопроцессинг» заключило соглашение с оператором водоканала г. Перми ООО «Новогор-Прикамье» о разработке технологически-оптимальных решений. Подписано соглашение о взаимодействии по вопросу строительства и эксплуатации объекта по обезвреживанию коммунальных отходов с АО «Ростех-Химкомпозит».</a:t>
            </a:r>
          </a:p>
          <a:p>
            <a:pPr marL="468000" lvl="0" indent="457200" algn="just">
              <a:lnSpc>
                <a:spcPct val="70000"/>
              </a:lnSpc>
              <a:buNone/>
            </a:pPr>
            <a:endParaRPr lang="ru-RU" sz="2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5294" y="348331"/>
            <a:ext cx="9316164" cy="5551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Проблематика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3039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594" y="161515"/>
            <a:ext cx="9316164" cy="1322188"/>
          </a:xfrm>
        </p:spPr>
        <p:txBody>
          <a:bodyPr/>
          <a:lstStyle/>
          <a:p>
            <a:pPr algn="ctr"/>
            <a:r>
              <a:rPr lang="ru-RU" b="1" dirty="0" smtClean="0"/>
              <a:t>Готовность проекта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6900" y="1437719"/>
            <a:ext cx="9702800" cy="5200527"/>
          </a:xfrm>
        </p:spPr>
        <p:txBody>
          <a:bodyPr>
            <a:normAutofit/>
          </a:bodyPr>
          <a:lstStyle/>
          <a:p>
            <a:r>
              <a:rPr lang="ru-RU" sz="2400" dirty="0"/>
              <a:t>Участок передан в долгосрочную аренду группе команий «ЭКО».</a:t>
            </a:r>
            <a:endParaRPr lang="ru-RU" sz="2400" dirty="0" smtClean="0"/>
          </a:p>
          <a:p>
            <a:r>
              <a:rPr lang="ru-RU" sz="2400" dirty="0" smtClean="0"/>
              <a:t>Разрешенное использование – строительство объектов временного хранения, размещения и обезвреживания отходов.</a:t>
            </a:r>
          </a:p>
          <a:p>
            <a:r>
              <a:rPr lang="ru-RU" sz="2400" dirty="0" smtClean="0"/>
              <a:t>Установленная СЗЗ зона - 1 км., что позволяет строить крупные объекты обращения с отходами.</a:t>
            </a:r>
          </a:p>
          <a:p>
            <a:r>
              <a:rPr lang="ru-RU" sz="2400" dirty="0"/>
              <a:t>Завершены проектные работы по размещеню объекта. Проект передан на государственную экологическую экспертизу в Росприроднадзор.</a:t>
            </a:r>
          </a:p>
          <a:p>
            <a:r>
              <a:rPr lang="ru-RU" sz="2400" dirty="0" smtClean="0"/>
              <a:t>Осуществлено подключение к существующим локальным инфраструктурным сетям.</a:t>
            </a:r>
          </a:p>
          <a:p>
            <a:r>
              <a:rPr lang="ru-RU" sz="2400" dirty="0"/>
              <a:t>Ведутся пусконаладочные работы на установке термической обработки ОСВ.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52815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6" y="326196"/>
            <a:ext cx="4680586" cy="6323698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243156" y="503542"/>
            <a:ext cx="5120044" cy="6036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Планируемые мощности</a:t>
            </a:r>
            <a:endParaRPr lang="ru-RU" dirty="0"/>
          </a:p>
          <a:p>
            <a:r>
              <a:rPr lang="ru-RU" sz="2400" dirty="0"/>
              <a:t> Площадка компостирования – 20-60 тыс. м.куб. в год, 5 га. (15-35 тыс. м.куб. осадка</a:t>
            </a:r>
            <a:r>
              <a:rPr lang="ru-RU" sz="2400" dirty="0" smtClean="0"/>
              <a:t>)</a:t>
            </a:r>
            <a:r>
              <a:rPr lang="ru-RU" sz="2400" dirty="0"/>
              <a:t>.</a:t>
            </a:r>
            <a:endParaRPr lang="en-US" sz="2400" dirty="0" smtClean="0"/>
          </a:p>
          <a:p>
            <a:r>
              <a:rPr lang="ru-RU" sz="2400" dirty="0"/>
              <a:t>Станция приемки и сортировки ТКО – 100-300 тыс. тонн в год, 5 га.</a:t>
            </a:r>
            <a:endParaRPr lang="en-US" sz="2400" dirty="0" smtClean="0"/>
          </a:p>
          <a:p>
            <a:r>
              <a:rPr lang="ru-RU" sz="2400" dirty="0" smtClean="0"/>
              <a:t> </a:t>
            </a:r>
            <a:r>
              <a:rPr lang="ru-RU" sz="2400" dirty="0"/>
              <a:t>Комплекс термического обезвреживания осадка сточных вод мощностью –  70-75 тыс. м. куб. в год. </a:t>
            </a:r>
          </a:p>
          <a:p>
            <a:r>
              <a:rPr lang="ru-RU" sz="2400" dirty="0"/>
              <a:t>Обезвоживание осадка с использованием технологии </a:t>
            </a:r>
            <a:r>
              <a:rPr lang="ru-RU" sz="2400" dirty="0" smtClean="0"/>
              <a:t>«</a:t>
            </a:r>
            <a:r>
              <a:rPr lang="en-US" sz="2400" dirty="0" smtClean="0"/>
              <a:t>GeoTube</a:t>
            </a:r>
            <a:r>
              <a:rPr lang="ru-RU" sz="2400" dirty="0" smtClean="0"/>
              <a:t>» </a:t>
            </a:r>
            <a:r>
              <a:rPr lang="ru-RU" sz="2400" dirty="0"/>
              <a:t>(20 тыс м.куб. в год – обработка накопленного на иловых картах осадка</a:t>
            </a:r>
            <a:r>
              <a:rPr lang="ru-RU" sz="2400" dirty="0" smtClean="0"/>
              <a:t>).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916697" y="4763041"/>
            <a:ext cx="4326460" cy="90189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792721" y="2473433"/>
            <a:ext cx="2450436" cy="171489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1807897" y="3262380"/>
            <a:ext cx="3528486" cy="162655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4203700" y="1402820"/>
            <a:ext cx="1132683" cy="83238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03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/>
              <a:t>Термическая обработка ОСВ</a:t>
            </a:r>
          </a:p>
        </p:txBody>
      </p:sp>
      <p:pic>
        <p:nvPicPr>
          <p:cNvPr id="4" name="Содержимое 3" descr="DSCN104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149" b="626"/>
          <a:stretch/>
        </p:blipFill>
        <p:spPr>
          <a:xfrm>
            <a:off x="749300" y="1900261"/>
            <a:ext cx="4724400" cy="3598839"/>
          </a:xfrm>
        </p:spPr>
      </p:pic>
      <p:sp>
        <p:nvSpPr>
          <p:cNvPr id="5" name="TextBox 4"/>
          <p:cNvSpPr txBox="1"/>
          <p:nvPr/>
        </p:nvSpPr>
        <p:spPr>
          <a:xfrm>
            <a:off x="1028700" y="565150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Оборудование по сушке и пиролизу ОСВ</a:t>
            </a:r>
          </a:p>
        </p:txBody>
      </p:sp>
      <p:pic>
        <p:nvPicPr>
          <p:cNvPr id="3" name="Изображение 2" descr="Новогор-Пермь 4-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"/>
            <a:ext cx="10801350" cy="6838265"/>
          </a:xfrm>
          <a:prstGeom prst="rect">
            <a:avLst/>
          </a:prstGeom>
        </p:spPr>
      </p:pic>
      <p:pic>
        <p:nvPicPr>
          <p:cNvPr id="6" name="Изображение 5" descr="DSCN104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04" y="3924300"/>
            <a:ext cx="3301296" cy="2463800"/>
          </a:xfrm>
          <a:prstGeom prst="rect">
            <a:avLst/>
          </a:prstGeom>
        </p:spPr>
      </p:pic>
      <p:pic>
        <p:nvPicPr>
          <p:cNvPr id="7" name="Изображение 6" descr="9fe65c2b91f05ef9860c6e779285a8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8" y="1128821"/>
            <a:ext cx="6865895" cy="50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494" y="183361"/>
            <a:ext cx="8446615" cy="411746"/>
          </a:xfrm>
        </p:spPr>
        <p:txBody>
          <a:bodyPr>
            <a:normAutofit/>
          </a:bodyPr>
          <a:lstStyle/>
          <a:p>
            <a:pPr marL="224310" indent="-224310" algn="ctr">
              <a:spcBef>
                <a:spcPts val="981"/>
              </a:spcBef>
            </a:pPr>
            <a:r>
              <a:rPr lang="ru-RU" sz="2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Технологический цикл - совокупность следующих процессов: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444" y="787400"/>
            <a:ext cx="9836944" cy="5638134"/>
          </a:xfrm>
        </p:spPr>
        <p:txBody>
          <a:bodyPr>
            <a:noAutofit/>
          </a:bodyPr>
          <a:lstStyle/>
          <a:p>
            <a:pPr marL="448619" lvl="1" indent="457200" algn="just">
              <a:buNone/>
            </a:pPr>
            <a:r>
              <a:rPr lang="ru-RU" sz="1800" dirty="0"/>
              <a:t>Городские отходы спецавтотранспортом перевозятся на станцию приемки и сортировки ТКО (100 тыс. т/г). На станции сортировки ТКО разделяются три основные составляющие:</a:t>
            </a:r>
          </a:p>
          <a:p>
            <a:pPr lvl="1" algn="just"/>
            <a:r>
              <a:rPr lang="ru-RU" sz="1800" dirty="0"/>
              <a:t>отсев (мелкая органическая фракция) составляет </a:t>
            </a:r>
            <a:r>
              <a:rPr lang="ru-RU" sz="1800" dirty="0" smtClean="0"/>
              <a:t>20-25</a:t>
            </a:r>
            <a:r>
              <a:rPr lang="ru-RU" sz="1800" dirty="0"/>
              <a:t>% от массы входящих отходов ТКО. В дальнейшем используется для смешивания с отходами в качестве структуратора очистных сооружений на участке компостирования в пропорции ориентировочно 1:1, либо 1:1,5;</a:t>
            </a:r>
          </a:p>
          <a:p>
            <a:pPr lvl="1" algn="just"/>
            <a:r>
              <a:rPr lang="ru-RU" sz="1800" dirty="0"/>
              <a:t>вторичное сырье - 10% от массы ТКО; </a:t>
            </a:r>
          </a:p>
          <a:p>
            <a:pPr lvl="1" algn="just"/>
            <a:r>
              <a:rPr lang="ru-RU" sz="1800" dirty="0"/>
              <a:t>«хвосты» - 70%, утилизируются как отходы 4 класса опасности на полигонах ТКО, либо подвергаются дальнейшей переработке для выделения топливной фракции - </a:t>
            </a:r>
            <a:r>
              <a:rPr lang="en-US" sz="1800" dirty="0"/>
              <a:t>RDF</a:t>
            </a:r>
            <a:r>
              <a:rPr lang="ru-RU" sz="1800" dirty="0"/>
              <a:t>.</a:t>
            </a:r>
          </a:p>
          <a:p>
            <a:pPr marL="0" lvl="0" indent="0" algn="just">
              <a:buNone/>
            </a:pPr>
            <a:r>
              <a:rPr lang="ru-RU" sz="1800" dirty="0"/>
              <a:t>          Часть осадков очистных сооружений поступает на установку термической обработки.  Далее процесс состоит из двух </a:t>
            </a:r>
            <a:r>
              <a:rPr lang="ru-RU" sz="1800" dirty="0" smtClean="0"/>
              <a:t>этапов: </a:t>
            </a:r>
            <a:r>
              <a:rPr lang="ru-RU" sz="1800" dirty="0"/>
              <a:t>сушки и пиролиза. В результате получается зола (10% от общей массы) и выделяется тепло. Сушка осуществляется за счет горячих пиролизных газов образующихся в реакторе установки, то есть не требуется дополнительных энергозатрат, либо они минимальны и могут быть покрыты за счет топлива </a:t>
            </a:r>
            <a:r>
              <a:rPr lang="en-US" sz="1800" dirty="0"/>
              <a:t>RDF</a:t>
            </a:r>
            <a:r>
              <a:rPr lang="ru-RU" sz="1800" dirty="0"/>
              <a:t>, которое получается в результате сортировки ТКО. На дальнейших этапах развития планируется генерировать электроэнергию за счет увеличения объема выделяемого тепла, образовавшегося в результате использования </a:t>
            </a:r>
            <a:r>
              <a:rPr lang="en-US" sz="1800" dirty="0"/>
              <a:t>RDF</a:t>
            </a:r>
            <a:r>
              <a:rPr lang="ru-RU" sz="1800" dirty="0"/>
              <a:t>.</a:t>
            </a:r>
          </a:p>
          <a:p>
            <a:pPr marL="0" lvl="0" indent="0" algn="just">
              <a:buNone/>
            </a:pPr>
            <a:r>
              <a:rPr lang="ru-RU" sz="1800" dirty="0"/>
              <a:t>               Остальная часть осадков очистных сооружений «Новогор-Прикамье» завозится на участок компостирования, где смешивается с отсевом сортировки ТКО, древесными отходами (структураторами) и золой, получаемой в результате термической обработки осадка. После завершения процесса компостирования готовый компост (технический грунт) вывозится для складирования и используется для рекультивации объектов и минимизации </a:t>
            </a:r>
            <a:r>
              <a:rPr lang="ru-RU" sz="1800" dirty="0" smtClean="0"/>
              <a:t>накопленного </a:t>
            </a:r>
            <a:r>
              <a:rPr lang="ru-RU" sz="1800" dirty="0"/>
              <a:t>экологического ущерба.  </a:t>
            </a:r>
          </a:p>
        </p:txBody>
      </p:sp>
    </p:spTree>
    <p:extLst>
      <p:ext uri="{BB962C8B-B14F-4D97-AF65-F5344CB8AC3E}">
        <p14:creationId xmlns:p14="http://schemas.microsoft.com/office/powerpoint/2010/main" val="134066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полигон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869169"/>
              </a:clrFrom>
              <a:clrTo>
                <a:srgbClr val="869169">
                  <a:alpha val="0"/>
                </a:srgbClr>
              </a:clrTo>
            </a:clrChange>
            <a:lum contrast="-6000"/>
          </a:blip>
          <a:srcRect l="21301" t="30750" r="7332" b="23169"/>
          <a:stretch>
            <a:fillRect/>
          </a:stretch>
        </p:blipFill>
        <p:spPr bwMode="auto">
          <a:xfrm>
            <a:off x="127000" y="4547040"/>
            <a:ext cx="3282094" cy="1734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1797004" y="0"/>
            <a:ext cx="6008249" cy="622906"/>
          </a:xfrm>
          <a:prstGeom prst="rect">
            <a:avLst/>
          </a:prstGeom>
        </p:spPr>
        <p:txBody>
          <a:bodyPr vert="horz" lIns="89723" tIns="44862" rIns="89723" bIns="4486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4310" indent="-224310" algn="ctr">
              <a:spcBef>
                <a:spcPts val="981"/>
              </a:spcBef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Технологический цикл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88800" y="6362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87074045"/>
              </p:ext>
            </p:extLst>
          </p:nvPr>
        </p:nvGraphicFramePr>
        <p:xfrm>
          <a:off x="0" y="724715"/>
          <a:ext cx="8939906" cy="4968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Изображение 3" descr="1-160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591" y="2673815"/>
            <a:ext cx="1922242" cy="1559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Заголовок 4"/>
          <p:cNvSpPr>
            <a:spLocks noGrp="1"/>
          </p:cNvSpPr>
          <p:nvPr>
            <p:ph type="title"/>
          </p:nvPr>
        </p:nvSpPr>
        <p:spPr>
          <a:xfrm>
            <a:off x="107767" y="6032500"/>
            <a:ext cx="3435533" cy="560774"/>
          </a:xfrm>
          <a:noFill/>
        </p:spPr>
        <p:txBody>
          <a:bodyPr>
            <a:noAutofit/>
          </a:bodyPr>
          <a:lstStyle/>
          <a:p>
            <a:r>
              <a:rPr lang="ru-RU" sz="2000" dirty="0"/>
              <a:t>Полигон захоронения отходов</a:t>
            </a:r>
          </a:p>
        </p:txBody>
      </p:sp>
      <p:pic>
        <p:nvPicPr>
          <p:cNvPr id="7" name="Изображение 6" descr="DSCN104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99" y="4651786"/>
            <a:ext cx="2390615" cy="1665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Стрелка вниз 10"/>
          <p:cNvSpPr/>
          <p:nvPr/>
        </p:nvSpPr>
        <p:spPr>
          <a:xfrm rot="2020446">
            <a:off x="2206634" y="3891496"/>
            <a:ext cx="484632" cy="85618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616545">
            <a:off x="5245094" y="3539581"/>
            <a:ext cx="525551" cy="1158716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3365770">
            <a:off x="4964621" y="1585046"/>
            <a:ext cx="484632" cy="12877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 rot="1375374">
            <a:off x="1589317" y="2097499"/>
            <a:ext cx="1268510" cy="484632"/>
          </a:xfrm>
          <a:prstGeom prst="leftArrow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/>
          <a:stretch>
            <a:fillRect/>
          </a:stretch>
        </p:blipFill>
        <p:spPr bwMode="auto">
          <a:xfrm>
            <a:off x="157384" y="726757"/>
            <a:ext cx="1411710" cy="1638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175" b="53706"/>
          <a:stretch/>
        </p:blipFill>
        <p:spPr bwMode="auto">
          <a:xfrm>
            <a:off x="6101052" y="771995"/>
            <a:ext cx="2378165" cy="1631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673802" y="6312907"/>
            <a:ext cx="102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latin typeface="+mj-lt"/>
              </a:rPr>
              <a:t>Пиролиз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88148" y="4283312"/>
            <a:ext cx="595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latin typeface="+mj-lt"/>
              </a:rPr>
              <a:t>Илы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00269" y="2515200"/>
            <a:ext cx="196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latin typeface="+mj-lt"/>
              </a:rPr>
              <a:t>Компостирование</a:t>
            </a:r>
          </a:p>
        </p:txBody>
      </p:sp>
      <p:sp>
        <p:nvSpPr>
          <p:cNvPr id="22" name="Стрелка углом 21"/>
          <p:cNvSpPr/>
          <p:nvPr/>
        </p:nvSpPr>
        <p:spPr>
          <a:xfrm rot="10800000">
            <a:off x="8753140" y="4744018"/>
            <a:ext cx="1062839" cy="1067904"/>
          </a:xfrm>
          <a:prstGeom prst="bentArrow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 углом 23"/>
          <p:cNvSpPr/>
          <p:nvPr/>
        </p:nvSpPr>
        <p:spPr>
          <a:xfrm flipH="1">
            <a:off x="8753140" y="1469276"/>
            <a:ext cx="1133052" cy="983668"/>
          </a:xfrm>
          <a:prstGeom prst="bentArrow">
            <a:avLst>
              <a:gd name="adj1" fmla="val 25000"/>
              <a:gd name="adj2" fmla="val 23470"/>
              <a:gd name="adj3" fmla="val 25000"/>
              <a:gd name="adj4" fmla="val 43750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/>
              <a:t>Схема термической обработки ОСВ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487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a:spPr>
      <a:bodyPr/>
      <a:lstStyle/>
      <a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2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13042</TotalTime>
  <Words>1100</Words>
  <Application>Microsoft Macintosh PowerPoint</Application>
  <PresentationFormat>Другой</PresentationFormat>
  <Paragraphs>90</Paragraphs>
  <Slides>17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Bitmap</vt:lpstr>
      <vt:lpstr>Проект  комплексной обработки  отходов (осадков) биологических очистных сооружений ООО «НОВОГОР-Прикамье»  и твердых коммунальных отходов, образующихся на территории г. Пермь</vt:lpstr>
      <vt:lpstr>Группа компаний ЭКО</vt:lpstr>
      <vt:lpstr>Проблематика</vt:lpstr>
      <vt:lpstr>Готовность проекта</vt:lpstr>
      <vt:lpstr>Презентация PowerPoint</vt:lpstr>
      <vt:lpstr>Термическая обработка ОСВ</vt:lpstr>
      <vt:lpstr>Технологический цикл - совокупность следующих процессов:</vt:lpstr>
      <vt:lpstr>Полигон захоронения отходов</vt:lpstr>
      <vt:lpstr>Схема термической обработки ОСВ </vt:lpstr>
      <vt:lpstr> Перспективная схема термической обработки ОСВ с генерацией электроэнергии</vt:lpstr>
      <vt:lpstr>Цех сортировки</vt:lpstr>
      <vt:lpstr>Проект цеха сортировки</vt:lpstr>
      <vt:lpstr>Основные этапы сортировки</vt:lpstr>
      <vt:lpstr>Основные этапы сортировки</vt:lpstr>
      <vt:lpstr>Собственный автопарк </vt:lpstr>
      <vt:lpstr>Потоки отходов</vt:lpstr>
      <vt:lpstr>Планируемая схема движения автотранспорта по территории Пермского района после запуска комплекса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Обращение с ТКО на территории Пермского края</dc:title>
  <dc:creator>Пользователь</dc:creator>
  <cp:lastModifiedBy>Роман Бурдюгов</cp:lastModifiedBy>
  <cp:revision>191</cp:revision>
  <cp:lastPrinted>2017-04-20T09:00:35Z</cp:lastPrinted>
  <dcterms:created xsi:type="dcterms:W3CDTF">2017-01-25T14:43:44Z</dcterms:created>
  <dcterms:modified xsi:type="dcterms:W3CDTF">2018-02-05T12:51:52Z</dcterms:modified>
</cp:coreProperties>
</file>